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265" r:id="rId3"/>
    <p:sldId id="263" r:id="rId4"/>
    <p:sldId id="262" r:id="rId5"/>
    <p:sldId id="266" r:id="rId6"/>
    <p:sldId id="288" r:id="rId7"/>
    <p:sldId id="280" r:id="rId8"/>
    <p:sldId id="282" r:id="rId9"/>
    <p:sldId id="283" r:id="rId10"/>
    <p:sldId id="286" r:id="rId11"/>
    <p:sldId id="287" r:id="rId12"/>
    <p:sldId id="267" r:id="rId13"/>
    <p:sldId id="277" r:id="rId14"/>
    <p:sldId id="278" r:id="rId15"/>
    <p:sldId id="281" r:id="rId16"/>
    <p:sldId id="289" r:id="rId17"/>
    <p:sldId id="268" r:id="rId18"/>
    <p:sldId id="269" r:id="rId19"/>
    <p:sldId id="271" r:id="rId20"/>
    <p:sldId id="274" r:id="rId21"/>
    <p:sldId id="273" r:id="rId22"/>
    <p:sldId id="279" r:id="rId23"/>
    <p:sldId id="290" r:id="rId24"/>
    <p:sldId id="258" r:id="rId25"/>
    <p:sldId id="285" r:id="rId26"/>
    <p:sldId id="264" r:id="rId27"/>
    <p:sldId id="276" r:id="rId28"/>
    <p:sldId id="27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1B00"/>
    <a:srgbClr val="FFFF37"/>
    <a:srgbClr val="FFB3BE"/>
    <a:srgbClr val="FFE4B3"/>
    <a:srgbClr val="EBDDE7"/>
    <a:srgbClr val="F8025A"/>
    <a:srgbClr val="234600"/>
    <a:srgbClr val="336600"/>
    <a:srgbClr val="EE006C"/>
    <a:srgbClr val="FFAD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1" d="100"/>
          <a:sy n="71" d="100"/>
        </p:scale>
        <p:origin x="1140" y="-276"/>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00.569"/>
    </inkml:context>
    <inkml:brush xml:id="br0">
      <inkml:brushProperty name="width" value="0.05" units="cm"/>
      <inkml:brushProperty name="height" value="0.05" units="cm"/>
      <inkml:brushProperty name="color" value="#FFFFFF"/>
      <inkml:brushProperty name="ignorePressure" value="1"/>
    </inkml:brush>
  </inkml:definitions>
  <inkml:trace contextRef="#ctx0" brushRef="#br0">501 50,'0'0,"-35"6,26-5</inkml:trace>
  <inkml:trace contextRef="#ctx0" brushRef="#br0">418 76,'21'1</inkml:trace>
  <inkml:trace contextRef="#ctx0" brushRef="#br0">513 39,'-38'15</inkml:trace>
  <inkml:trace contextRef="#ctx0" brushRef="#br0">438 77,'2'0</inkml:trace>
  <inkml:trace contextRef="#ctx0" brushRef="#br0">457 57,'-39'19</inkml:trace>
  <inkml:trace contextRef="#ctx0" brushRef="#br0">513 39</inkml:trace>
  <inkml:trace contextRef="#ctx0" brushRef="#br0">423 76</inkml:trace>
  <inkml:trace contextRef="#ctx0" brushRef="#br0">439 77,'1'0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33.882"/>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0 410,'15'0,"0"-2,-1 0,1 0,12-5,10-2,448-81,22-5,-266 40,19-16,-224 59,-23 5,-30 5,-92 6,-108 19,139-14,-156 21,-68 8,-133-7,404-32,20-2,11 3,0-1,0 1,-1 0,1 0,0 0,0-1,0 1,0 0,0 0,0 0,0-1,0 1,0 0,1 0,-1 0,0-1,0 1,0 0,0 0,0 0,0 0,0-1,0 1,0 0,1 0,-1 0,0 0,0 0,0-1,0 1,0 0,1 0,-1 0,0 0,0 0,0 0,1 0,-1 0,0 0,0 0,0 0,1 0,-1 0,0 0,0 0,0 0,12-5,0 0,0 1,0 1,0 0,1 1,5-2,131-25,0 7,123-1,304 15,-459 10,-188 25,-49 16,-34 3,91-30,-1-3,-1-2,-24-1,271-15,-48 3,496-36,-140 7,-1 20,-477 13,-14 0,-24 5,11-3,-574 134,401-106,-1-9,-34-6,218-17,-41 3,0-2,0-3,-28-4,73 6,-1 0,1 0,-1 0,1 0,0-1,-1 1,1 0,-1-1,1 1,0-1,-1 0,1 1,0-1,0 0,-1 0,1 0,0 0,0 0,0 0,1 1,0-1,0 1,0 0,0-1,0 1,0 0,0-1,0 1,0 0,0-1,1 1,-1 0,0-1,0 1,0 0,0-1,1 1,-1 0,0-1,0 1,1 0,-1 0,0-1,0 1,1 0,16-10,24-7,1 2,0 2,8-1,138-25,-147 32,1039-142,-1042 145,57-6,27 4,-156 9,-27 7,0 0,-59 9,-6 1,-1-5,-35-4,439 2,-61-1,-15-9,-242-4,41 1,0 0,0 0,-1-1,1 1,0 0,0 0,0 0,0-1,0 1,0 0,0 0,0 0,-1-1,1 1,0 0,0 0,0-1,0 1,0 0,0 0,0 0,0-1,0 1,0 0,0 0,1-1,-1 1,0 0,0 0,0 0,0-1,0 1,0 0,0 0,1 0,-1-1,0 1,0 0,0 0,0 0,1 0,-1 0,0-1,0 1,0 0,1 0,-1 0,0 0,0 0,11-9,13-9,2 2,0 1,0 1,1 1,1 1,0 2,10-2,-87 30,18-6,0-1,-1-1,-26 4,15-11,44-3,-1 0,0 0,0 0,0 0,0 0,1 0,-1 0,0 1,0-1,0 0,0 0,0 0,1 0,-1 0,0 0,0 0,0 0,0 0,0 0,1 0,-1 1,0-1,0 0,0 0,0 0,0 0,0 0,0 0,0 1,0-1,0 0,1 0,-1 0,0 0,0 0,0 1,0-1,0 0,0 0,0 0,0 0,0 1,0-1,0 0,0 0,0 0,-1 0,1 1,0-1,0 0,0 0,0 0,0 0,0 0,0 0,0 1,0-1,-1 0,1 0,0 0,0 0,0 0,0 0,0 0,0 0,-1 0,1 1,0-1,0 0,0 0,12 7,8-2,0-1,-1 0,1-2,0 0,1-1,-1-1,17-2,55 2,-91 0,-1 0,1-1,0 1,0 0,0 0,-1 1,1-1,0 0,0 0,0 0,-1 0,1 1,0-1,0 0,-1 1,1-1,0 1,-1-1,1 1,0-1,-1 1,1-1,-1 1,1-1,-1 1,1 0,-1 0,0 0,0 0,0 0,0 0,-1 0,1-1,0 1,-1 0,1 0,0 0,-1-1,1 1,-1 0,0 0,1-1,-1 1,1 0,-1-1,0 1,-5 4,0 0,-1 0,1-1,-7 4,9-6,1-1,0 1,0-1,0 1,0-1,0 0,0 0,0-1,0 1,-4 0,11-2,-1 0,0 0,0 0,0 0,1-1,-1 0,-1 1,1-1,1-1,8-4,32-15,-21 12,0-2,0 0,-1-2,-1 0,-1-2,0 0,0-1,24-31,-28 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13.746"/>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0 160,'1294'0,"-1372"4,0 4,-58 14,60-10,-96 19,58-9,0-5,-33-3,129-13,15-2,5 1,30 1,110 12,229 19,37-16,-392-17,-40 1,-62 2,1 3,-46 12,-168 37,166-24,-30 7,182-38,0 1,1 1,-1 0,4 2,45 4,137-2,103-14,207-34,-464 37,19-2,-1368 9,1377-3,1-5,18 0,1065-45,-1036 47,224-3,-630 8,283 0,0-1,0 1,0-1,-1 0,1-1,0 1,-1-1,1 1,-1-1,1 0,-1-1,2 0,37-33,-36 31,-3 2,0 0,0 0,0 0,0-1,-1 1,1-1,-1 0,0 0,0 0,0 0,-1 0,1 0,-1-2,1-4,-1 0,0 0,-1-1,-1 1,1-1,-1 3,1 5,0 0,-1 0,1 0,1 1,-1-1,0 0,1 0,-1 0,1 1,0-1,0 0,0 1,1-3,-1 4,1-1,0 1,-1 0,1-1,0 1,-1 0,1 0,0 0,0 0,0 1,0-1,0 0,0 1,0 0,0-1,0 1,0 0,0 0,1 0,8-1,1 0,-1 0,0 2,1-1,-1 1,0 1,0 0,0 1,0 0,0 0,0 1,-1 1,1 0,-1 0,-1 1,1 0,-1 1,0 0,0 0,-1 1,0 0,3 5,-8-9,0 0,-1 0,0 0,1 0,-2 1,3 3,-4-6,1 0,0 0,-1-1,0 1,1 0,-1 0,0 0,0-1,0 1,0 0,0 0,0 0,0-1,-1 1,1 0,-1 0,1-1,-1 1,0 1,8-8,0 0,0 1,0-1,1 2,0-1,3 0,-2 0,14-4,0 1,1 1,-1 2,1 0,0 1,0 1,1 2,12 1,-31-1,0 0,0 1,1 0,-1 0,0 1,0-1,0 1,0 1,0-1,-1 1,1 0,0 1,-4-3,0 1,1 0,-1 0,0 0,0 0,0 1,0-1,-1 0,1 1,0 0,-1-1,0 1,0 0,0-1,0 1,0 0,0 0,-1 0,1 0,-1 0,0 0,0 0,0 0,0 0,-1 0,1 0,-5-62,5 38,0-8,0 21,1 9,6 37,-4-23,-1-1,0 1,0-1,-2 1,0 7,-1-19,0 0,0 0,0 0,0 0,0 0,-1-1,1 1,-1-1,0 1,0-1,0 1,0-1,0 0,0 0,-1 0,1 0,-1 0,1-1,-3 2,-6 3,-1 0,1-1,-2 0,1 0,-16 2,-1 0,0-2,0-2,0 0,-24-2,-26 3,43 0,2-1,0-1,0-1,-11-2,93 3,1-2,48-7,-24 2,-35 3,0-2,0-1,15-5,-41 7,0-1,0 0,0-1,0 0,-1 0,0-2,0 1,0-1,-1-1,0 0,-1-1,2-1,-2 0,0 0,0-1,-1 0,-1-1,0 0,5-11,-9 17,-1-1,0 1,0-1,0 0,0 0,-1 0,-1 0,1 0,-1 0,0 0,0 1,-1-1,0 0,-1-4,30 24,-23-9,-1 1,1 0,-1 1,0-1,-1 1,1 0,-1 0,0 0,-1 0,1 1,-1-1,-1 1,1-1,-1 1,0 3,2 15,-1 0,-2 0,-1 12,1-36,-1 1,1-1,-1 0,1 0,-1 0,1 0,-1 0,0 0,1 0,-1 0,0 0,0-1,0 1,0 0,0 0,0-1,0 1,0-1,0 1,-1 0,-27 11,24-10,-20 7,-1-2,0-1,0-1,0-1,-24 1,-38-3,-11-3,25-1,-150 1,276-1,-1-3,1-2,-1-2,0-2,-1-3,-1-1,33-17,-63 24,-1 0,0-2,0-1,0 0,-10 5,0 0,-1 0,1-1,-2 1,1-1,-1-1,0 1,0-1,2-6,0-5,-8 18,1 0,-1 0,0 0,1 0,-1 0,0 0,0 0,0 0,0 0,0 0,0 0,0 0,0 0,-1 0,1 0,0 0,0 0,-1 1,1-2,-1 2,1 0,0-1,-1 1,1 0,0 0,0 0,-1-1,1 1,0 0,0-1,0 1,0 0,-1 0,1-1,0 1,0 0,0-1,0 1,0 0,0-1,0 1,0 0,0-1,0 1,0 0,0-1,0 1,0 0,0-1,0 1,0 0,0-1,0 1,11-3,-9 3,0 0,0 0,0 0,0 0,0 1,0-1,-1 1,1-1,0 1,0 0,-1 0,1-1,0 1,-1 1,1-1,1 3,0 0,0 1,0 0,-1 0,1 0,-1 0,0 0,-1 0,1 0,-1 1,0-1,-1 0,1 1,0 17,-1 0,-2 14,1 9,-40-16,14-15,0-2,-1 0,0-1,0-2,-2-1,1-1,-1-2,0-1,0-1,0-2,-1-1,-1-1,9 0</inkml:trace>
  <inkml:trace contextRef="#ctx0" brushRef="#br0" timeOffset="1298.8192">2840 0,'4'0,"-1"1,1 0,0 0,-1 0,1 0,0 0,-1 1,0-1,1 1,-1 0,0 0,0 0,3 3,38 37,-30-27,-1-3,3 4,-1 0,-1 0,12 18,-22-28,0 0,-1 1,0 0,0-1,0 1,-1 0,0 0,0 0,-1 1,0-1,0 0,-1 0,0 7,0-5,0 0,1 1,0-1,0 0,1 0,0 0,1 0,0 0,2 3,-1 1,-1 1,-1-1,0 1,-1 0,0 0,-1-1,-2 10,2 3,0-26,0 1,0 0,0-1,0 1,0 0,0-1,1 1,-1 0,0-1,0 1,1 0,-1-1,1 1,-1 0,0-1,1 1,-1-1,1 1,-1-1,1 1,0-1,-1 0,1 1,-1-1,1 0,0 1,-1-1,1 0,0 0,-1 1,1-1,0 0,0 0,-1 0,1 0,0 0,-1 0,1 0,0 0,0-1,-1 1,1 0,0 0,4-1</inkml:trace>
  <inkml:trace contextRef="#ctx0" brushRef="#br0" timeOffset="2118.0367">3107 506,'1'-17,"1"1,0 0,1-1,1 1,6-13,4-23,14-53,-21 79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2:19.23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0 108,'345'-8,"-150"1,24-1,165-2,-1054 10,321 1,372 0,1 2,19 4,12 1,67 3,0-6,51-7,-268 8,-66 15,67-10,1-4,-89-4,185-3,1 1,-1 0,0-1,1 1,-1 1,0-1,0 0,3 2,11 5,20 3,-1-2,2-2,-1-1,21 0,155 1,-175-7,602-1,-1004 1,380 1,0 0,-1 2,1 0,1 1,35 6,75 0,0-5,52-8,-24 1,145 2,-303-1,0 0,0 0,0 0,0 0,0-1,0 1,0-1,1 0,-1 0,1 0,-1 0,-1-2,-8-6,-1 1,0 1,-1 1,0 0,0 0,0 1,-1 1,0 1,0 0,0 1,-1 0,1 2,0 0,-1 0,0 1,-2 1,-61 1,81 33,-2-30,1 1,0-1,0 0,0 0,0 0,1 0,0 0,0 0,0-1,0 1,1-1,0 1,0-1,0 0,0 0,1 0,0-1,-1 1,1-1,2 1,2 2,1 0,1-1,-1 0,1 0,0-1,0-1,0 0,0 0,5 0,63 11,0-3,1-4,24-3,-89-4,151-3,-136 0,0-1,0 0,-1-3,19-6,-9 5,-29 6,0 0,-1 0,1 0,3-3,-10 4,-1 0,1 0,-1 0,0 0,1 0,-1 0,0 0,0-1,0 1,0 0,0-1,0 1,0-1,-1 1,1-1,0 1,-1-1,1 0,-1 1,0-1,0 0,1 1,-1-2,-2-44,0 25,2 19,0-1,-1 1,1-1,-1 1,0-1,0 1,0-1,0 1,-1 0,1 0,-1-1,0 1,0 0,0 0,0 1,-1-2,-1 0,0 1,0 0,0 0,-1 0,1 0,-1 1,0-1,0 1,1 0,-4 0,-11-3,-1 2,0 0,0 1,0 0,-6 2,21 0,-64-1,-15 4,58-1,0 2,1 0,-1 2,-21 7,13-3,23-7,-1 0,1 1,1 0,-1 1,1 0,-1 1,9-4,1-1,-1 1,0 0,1 0,0 0,-1 0,1 0,0 0,0 0,0 0,0 1,0-1,1 0,-1 1,1-1,-1 1,1-1,0 0,0 2,3 51,-2-48,0-3,0 1,0-1,1 0,0 0,0 0,0 0,0 0,1-1,-1 1,1-1,0 1,0-1,0 0,0 0,1 0,-1-1,1 1,0-1,0 0,0 0,0 0,2 0,12 5,-1 0,1-2,0 0,14 1,-12-2,0-2,-1 0,1-1,0-1,0-1,0 0,0-2,-1 0,1-2,-1 0,0-1,0 0,-1-2,0 0,0-1,-1-1,4-3,3-2,-17 11,-1-1,1 1,0-1,-1 0,0 0,0-1,-4 3,0 1,0-1,-1 0,1 0,-1 0,1 0,-1 0,0 0,0 0,0 0,-1 0,1-1,-1 1,1 0,-1 0,0-1,-1 1,-2-167,3 170,1-1,-1 0,1 0,-1 0,1 1,-1-1,1 0,0 0,-1 1,1-1,0 1,-1-1,1 0,0 1,0-1,0 1,-1 0,1-1,0 1,0 0,0-1,0 1,0 0,0 0,0 0,0 0,-1 0,2 0,32-2,-29 2,22-1,11 0,0 2,1 1,-37-2,0 0,0 1,0-1,0 1,0 0,0-1,0 1,0 0,0 0,-1 0,1 0,0 0,-1 1,1-1,0 1,-1-1,0 1,1-1,-1 1,1 2,0 0,0-1,0 1,0 0,-1 0,0 1,0-1,0 0,0 2,1 11,-1 0,-1 0,-1 1,-1 5,2-18,6 0,-3-2</inkml:trace>
  <inkml:trace contextRef="#ctx0" brushRef="#br0" timeOffset="1080.9091">2856 212,'-2'-1,"1"-1,-1 0,0 1,1-1,-1 0,1 1,0-1,0 0,-1 0,1 0,0 0,1 0,-1-1,0 1,1 0,-1-1,-5-11,2 7,-23-44,26 46,-1 1,1 0,-1-1,1 0,1 1,-1-1,1 0,-1 1,1-1,1 0,-1 0,-1 20,1 1,1 14,1 8,-2 55,0-93</inkml:trace>
  <inkml:trace contextRef="#ctx0" brushRef="#br0" timeOffset="2019.4557">2840 481,'-2'-121,"4"-131,7 206,-7 38,0 0,-1 0,0 0,0 0,0 0,-1-6,1 40,-1 0,-1 7,0 10,1-32</inkml:trace>
  <inkml:trace contextRef="#ctx0" brushRef="#br0" timeOffset="2764.4858">2697 514,'1'-6,"0"0,0 0,0 0,0 1,1-1,0 0,0 1,1 0,-1-1,1 1,1 0,-1 0,1 1,-1-1,1 1,2-2,4-5</inkml:trace>
  <inkml:trace contextRef="#ctx0" brushRef="#br0" timeOffset="3297.9067">3108 291,'0'0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2:19.23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0 108,'345'-8,"-150"1,24-1,165-2,-1054 10,321 1,372 0,1 2,19 4,12 1,67 3,0-6,51-7,-268 8,-66 15,67-10,1-4,-89-4,185-3,1 1,-1 0,0-1,1 1,-1 1,0-1,0 0,3 2,11 5,20 3,-1-2,2-2,-1-1,21 0,155 1,-175-7,602-1,-1004 1,380 1,0 0,-1 2,1 0,1 1,35 6,75 0,0-5,52-8,-24 1,145 2,-303-1,0 0,0 0,0 0,0 0,0-1,0 1,0-1,1 0,-1 0,1 0,-1 0,-1-2,-8-6,-1 1,0 1,-1 1,0 0,0 0,0 1,-1 1,0 1,0 0,0 1,-1 0,1 2,0 0,-1 0,0 1,-2 1,-61 1,81 33,-2-30,1 1,0-1,0 0,0 0,0 0,1 0,0 0,0 0,0-1,0 1,1-1,0 1,0-1,0 0,0 0,1 0,0-1,-1 1,1-1,2 1,2 2,1 0,1-1,-1 0,1 0,0-1,0-1,0 0,0 0,5 0,63 11,0-3,1-4,24-3,-89-4,151-3,-136 0,0-1,0 0,-1-3,19-6,-9 5,-29 6,0 0,-1 0,1 0,3-3,-10 4,-1 0,1 0,-1 0,0 0,1 0,-1 0,0 0,0-1,0 1,0 0,0-1,0 1,0-1,-1 1,1-1,0 1,-1-1,1 0,-1 1,0-1,0 0,1 1,-1-2,-2-44,0 25,2 19,0-1,-1 1,1-1,-1 1,0-1,0 1,0-1,0 1,-1 0,1 0,-1-1,0 1,0 0,0 0,0 1,-1-2,-1 0,0 1,0 0,0 0,-1 0,1 0,-1 1,0-1,0 1,1 0,-4 0,-11-3,-1 2,0 0,0 1,0 0,-6 2,21 0,-64-1,-15 4,58-1,0 2,1 0,-1 2,-21 7,13-3,23-7,-1 0,1 1,1 0,-1 1,1 0,-1 1,9-4,1-1,-1 1,0 0,1 0,0 0,-1 0,1 0,0 0,0 0,0 0,0 1,0-1,1 0,-1 1,1-1,-1 1,1-1,0 0,0 2,3 51,-2-48,0-3,0 1,0-1,1 0,0 0,0 0,0 0,0 0,1-1,-1 1,1-1,0 1,0-1,0 0,0 0,1 0,-1-1,1 1,0-1,0 0,0 0,0 0,2 0,12 5,-1 0,1-2,0 0,14 1,-12-2,0-2,-1 0,1-1,0-1,0-1,0 0,0-2,-1 0,1-2,-1 0,0-1,0 0,-1-2,0 0,0-1,-1-1,4-3,3-2,-17 11,-1-1,1 1,0-1,-1 0,0 0,0-1,-4 3,0 1,0-1,-1 0,1 0,-1 0,1 0,-1 0,0 0,0 0,0 0,-1 0,1-1,-1 1,1 0,-1 0,0-1,-1 1,-2-167,3 170,1-1,-1 0,1 0,-1 0,1 1,-1-1,1 0,0 0,-1 1,1-1,0 1,-1-1,1 0,0 1,0-1,0 1,-1 0,1-1,0 1,0 0,0-1,0 1,0 0,0 0,0 0,0 0,-1 0,2 0,32-2,-29 2,22-1,11 0,0 2,1 1,-37-2,0 0,0 1,0-1,0 1,0 0,0-1,0 1,0 0,0 0,-1 0,1 0,0 0,-1 1,1-1,0 1,-1-1,0 1,1-1,-1 1,1 2,0 0,0-1,0 1,0 0,-1 0,0 1,0-1,0 0,0 2,1 11,-1 0,-1 0,-1 1,-1 5,2-18,6 0,-3-2</inkml:trace>
  <inkml:trace contextRef="#ctx0" brushRef="#br0" timeOffset="1080.9091">2856 212,'-2'-1,"1"-1,-1 0,0 1,1-1,-1 0,1 1,0-1,0 0,-1 0,1 0,0 0,1 0,-1-1,0 1,1 0,-1-1,-5-11,2 7,-23-44,26 46,-1 1,1 0,-1-1,1 0,1 1,-1-1,1 0,-1 1,1-1,1 0,-1 0,-1 20,1 1,1 14,1 8,-2 55,0-93</inkml:trace>
  <inkml:trace contextRef="#ctx0" brushRef="#br0" timeOffset="2019.4557">2840 481,'-2'-121,"4"-131,7 206,-7 38,0 0,-1 0,0 0,0 0,0 0,-1-6,1 40,-1 0,-1 7,0 10,1-32</inkml:trace>
  <inkml:trace contextRef="#ctx0" brushRef="#br0" timeOffset="2764.4858">2697 514,'1'-6,"0"0,0 0,0 0,0 1,1-1,0 0,0 1,1 0,-1-1,1 1,1 0,-1 0,1 1,-1-1,1 1,2-2,4-5</inkml:trace>
  <inkml:trace contextRef="#ctx0" brushRef="#br0" timeOffset="3297.9067">3108 291,'0'0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2:33.832"/>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0 482,'10'-7,"1"-1,0 2,0-1,0 1,1 1,0 0,0 1,0 0,11-2,68-15,0 5,41-2,187-6,-208 18,93-10,-1-8,117-32,-319 56,-1 0,0 0,0 0,0 0,0 0,1 0,-1 0,0 0,0 0,0 0,0 0,1 0,-1 0,0 0,0 0,0 0,0 0,1 0,-1 0,0 0,0-1,0 1,0 0,0 0,1 0,-1 0,0 0,0 0,0-1,0 1,0 0,0 0,0 0,0 0,0 0,0-1,0 1,0 0,1 0,-1 0,0 0,0-1,0 1,0 0,0 0,0 0,-1 0,1-1,-8-5,-18-4,-48-10,0 4,0 3,-20 1,10 0,-296-33,265 38,0 5,-38 7,359-7,-102 4,597-2,-801 3,-24 8,-31 2,-282-8,437-5,0 0,0 0,0 1,0-1,0 0,0 0,0 0,0 0,0 0,0 0,0 0,0 0,0 0,0 0,0 0,0 0,0 1,0-1,0 0,0 0,0 0,0 0,0 0,0 0,0 0,0 0,0 0,0 0,0 0,0 0,0 0,0 1,0-1,0 0,-1 0,1 0,0 0,0 0,0 0,0 0,0 0,0 0,0 0,0 0,0 0,0 0,0 0,0 0,0 0,-1 0,1 0,0 0,0 0,0 0,0 0,0 0,0 0,0 0,0 0,0 0,0 0,0 0,0 0,-1 0,1 0,9 5,14 6,38 8,1-4,0-2,53 3,-28-4,103 14,0-9,169-8,-226-11,-247 2,151-1,0-2,-1-2,36-8,104-35,-79 20,-108 30,1-1,-1 0,0-1,0 0,-1-1,-24 1,1 3,2 2,-12 3,23-3,-1-1,0 0,0-2,0-1,0-1,-11-1,56 2,1 0,18-3,3 1,124 1,-192 0,-27 0,-19 4,52-2,0 0,1 2,-1 0,1 1,-14 6,-16 11,-14 10,-39 18,84-44,9-3,21-2,41-5,0-2,39-10,108-31,19-4,-192 47,-1 2,1 1,24 2,16-1,-112-9,-33 2,0 5,-46 4,102 0,0 1,1 0,-15 6,16-4,0-1,-1-1,1 0,-6-1,24-2,-1 1,1-1,0 0,0 1,0-1,0 0,0 1,0-1,0 0,0 1,0-1,0 1,0-1,1 0,-1 1,0-1,0 0,0 1,0-1,0 0,1 1,-1-1,0 0,0 1,1-1,-1 0,0 0,0 1,1-1,-1 0,0 0,1 0,-1 0,0 1,1-1,16 15,-5-10,0 0,0-1,0 0,0-1,0-1,9 2,79 3,-64-5,64 5,-5 0,60-4,-127-4,1-1,0-1,-1-2,0-1,0-1,-1-2,15-6,-26 7,0 0,-1-2,0 0,0 0,-1-2,-1 0,0 0,0-1,-2-1,1 0,4-8,-13 17,0 0,-1 0,0 0,0 0,0-1,0 1,-1 0,1-1,-2 0,1 1,0-1,-1 0,0 1,-1-1,1 0,-2-2,-31 12,-3 10,1 0,1 3,1 1,-14 10,6 2,-10 7,48-35,-1 1,0-1,0-1,0 1,-1-1,1 1,0-1,0 0,-1-1,1 1,-5-1,8 9,0 1,1-1,-1 0,2 1,0 7,0-15,0 0,0 0,-1 0,1 0,0 0,1-1,-1 1,0 0,0-1,1 1,-1-1,1 1,-1-1,1 0,0 0,0 1,35 18,-18-11,5 7,-17-11,0-1,0 0,0 0,0 0,1-1,-1 0,1 0,0-1,0 0,0 0,0-1,7 0,-5 0,1-2,-1 1,0-2,1 1,-1-1,0-1,0 0,0 0,0-1,0 0,-6 1,0 1,0 0,0-1,0 0,0 0,-1 0,0 0,1-1,-1 0,0 1,-1-1,1 0,-1 0,1 0,-1-1,0 1,-1 0,1-1,-1 0,0 1,0-1,0 0,-1 0,0-41,0 36</inkml:trace>
  <inkml:trace contextRef="#ctx0" brushRef="#br0" timeOffset="1024.5282">3091 0,'0'4,"2"0,-1 0,0 0,1 0,0-1,0 1,0-1,0 1,0-1,2 2,8 15,-8-10,-1-1,0 1,0 0,-1-1,-1 1,0 0,0 5,-2 74,-2-30,3-47,0-12</inkml:trace>
  <inkml:trace contextRef="#ctx0" brushRef="#br0" timeOffset="1856.6797">3170 192,'0'189,"0"-178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2:50.857"/>
    </inkml:context>
    <inkml:brush xml:id="br0">
      <inkml:brushProperty name="width" value="0.35" units="cm"/>
      <inkml:brushProperty name="height" value="0.35" units="cm"/>
      <inkml:brushProperty name="color" value="#FFFFFF"/>
      <inkml:brushProperty name="ignorePressure" value="1"/>
    </inkml:brush>
  </inkml:definitions>
  <inkml:trace contextRef="#ctx0" brushRef="#br0">91 0,'1184'0,"-1380"8,-158 29,329-34,-336 53,175-25,150-26,-5 0,27-1,251 41,129 2,-170-23,-131-15,-21-2,0-2,1-2,19-2,-102 3,0 1,-5 3,-30 4,-100 7,-1-7,-1-8,-3-7,531 4,-167-3,20 2,-400-1,-219 3,301 6,59-3,-30-2,95-3,87 2,0-4,93-14,-247-3,22 10,-1 2,0 1,0 1,-24 1,-141 5,123 1,136 5,0 2,284 13,33-14,-25-27,-204 7,-181 12,19 1,38-1,405 0,-579 0,351 0,-279-13,-103 10,160 3,72-2,19-5,-22 2,30 2,-139 5,1 4,-56 11,40-5,-41 1,111-13,-36 4,40-3,1-1,-1 0,1 0,-1 1,1-1,0 1,-1-1,1 1,-1 0,1 0,0-1,0 1,-1 0,1 0,0 0,0 0,0 1,0-1,0 0,0 0,1 1,-1-1,0 1,1-1,1-1,0 1,0-1,-1 1,1-1,0 1,0-1,-1 0,1 1,0-1,0 0,0 1,0-1,0 0,-1 0,1 0,0 0,0 0,0 0,0 0,0 0,0-1,1 1,310 1,-145-3,0-6,-55 0,-111 8,-1 0,1 0,0 0,-1 0,1 0,-1 0,1 0,0 0,-1 0,1-1,0 1,-1 0,1 0,-1-1,1 1,-1 0,1-1,-1 1,1-1,-1 1,1 0,-1-1,1 1,-1-1,1 1,-1-1,0 0,0 1,1-1,-1 1,0-1,0 0,1 1,-1-1,0 1,0-1,0 0,0 1,0-1,0 0,0 1,0-1,0 0,0 1,-1-1,1 1,0-1,0 0,-1 1,1-1,0 1,-1-1,0-2,0 0,-1 0,1 1,-1-1,0 0,0 1,0-1,0 1,0 0,-2-2,-17-9,-1 0,0 1,-1 2,0 0,-1 1,0 1,0 2,-1 0,-10 0,-20-1,0 2,-1 3,-41 3,215 0,320-1,-438 29,0-25,1 1,0 0,-1 0,2-1,-1 1,0-1,1 1,0-1,0 0,0 1,1-1,0 0,-1-1,1 1,1 0,-1-1,0 0,1 1,0-1,1 0,0 1,1 0,0 0,1-1,-1 0,0 0,1 0,0-1,0 0,0-1,0 1,0-1,0 0,2-1,-2 0,0 0,0 0,0-1,-1 1,1-2,0 1,0-1,-1 0,1 0,-1-1,1 0,-1 0,0 0,0-1,-1 0,1 0,-1-1,0 1,2-3,10-10,-8 7,1 1,1-1,0 2,2-2,-9 7,1 1,0-1,0 1,0 0,1 0,-1 1,0-1,1 1,-1 0,1 1,-1-1,4 1,-3 0,0 0,1 0,-1 1,0 0,1 0,-1 0,0 1,0 0,2 1,-6-2,1 1,-1-1,0 1,0-1,0 1,0 0,0 0,-1 0,1 0,-1 0,1 1,-1-1,0 0,0 1,0-1,0 1,0-1,0 1,-1-1,1 1,-1 0,0-1,0 2,2 6,-2-1,1 1,-2-1,1 1,-1 0,-1 2,3-19,0 1,-1-1,0 1,0 0,-1-5,0-8,1 8</inkml:trace>
  <inkml:trace contextRef="#ctx0" brushRef="#br0" timeOffset="1712.2874">2599 192,'1'3,"-1"-1,1 0,0 0,-1 0,1 1,0-1,0 0,1 0,-1 0,0 0,1-1,-1 1,1 0,0 0,25 24,-25-25,5 5,35 27,-38-31,-1 0,1 0,-1 0,1 0,0-1,0 1,0-1,0 0,0 0,0-1,3 1,-23 0,0 1,1 1,-6 1,-37 6,-290 20,185-17,57 0,-3 5,-74 10,142-24,0-2,0-2,-21-3,98 4,-1-1,0-2,7-2,22-1,777-17,-840 22,1 0,-1 0,1 0,-1 0,0 0,1 0,-1 0,1 0,-1-1,0 1,1-1,-1 1,0-1,1 1,-1-1,0 0,0 1,0-1,0 0,0 0,1 0,-2 0,1 0,0 0,0 0,0-1,0 1,-1 0,1 0,0-1,7-10,-2 2,-1 1,1-2,-1 1,-1-1,0 1,2-12,12-70,-5 25,-11 50,5-13,6 51,-9-12,-1 0,0-1,-1 1,0 0,0 0,-1 1,0 3,-1 68,-1-37,1-34</inkml:trace>
  <inkml:trace contextRef="#ctx0" brushRef="#br0" timeOffset="2592.6717">2868 49,'0'373,"0"-455,0 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1:53.605"/>
    </inkml:context>
    <inkml:brush xml:id="br0">
      <inkml:brushProperty name="width" value="0.35" units="cm"/>
      <inkml:brushProperty name="height" value="0.35" units="cm"/>
      <inkml:brushProperty name="color" value="#FFFFFF"/>
      <inkml:brushProperty name="ignorePressure" value="1"/>
    </inkml:brush>
  </inkml:definitions>
  <inkml:trace contextRef="#ctx0" brushRef="#br0">49 478,'0'0</inkml:trace>
  <inkml:trace contextRef="#ctx0" brushRef="#br0" timeOffset="13779.8327">0 243,'25'-2,"0"0,0-2,-1-1,1 0,41-9,117-10,158 1,186 18,-420 6,263 1,-453-10,26 2,-493-10,503 15,1157 1,-1115 1,0 0,-1 0,1 0,0 1,0-1,-5 3,-13 4,-30 7,-119 28,133-35,0-2,-1-2,-17 0,67-5,150-1,105-18,-157 4,-18 2,0 4,28 3,47 9,-637-2,472 1,0-1,0 1,0 0,1 0,-1-1,0 1,0 0,0-1,1 1,-1 0,0-1,1 1,-1 0,0-1,1 1,-1 0,1-1,-1 1,1-1,0 1,-1-1,1 0,-1 1,1-1,0 1,74 2,-49-3,-1 1,8 1,69 8,1-6,66-6,-32 0,-12 2,-129 1,0 0,0 0,0 0,0 0,0 1,0 0,0 0,-3 1,-9 5,-3-1,-1-1,0-1,1-1,-2-1,1 0,-6-2,-44 1,-13-4,9 0,-279 2,1467 0,-1112 0,-1 0,0-1,1 1,-1 0,1-1,-1 1,0 0,1-1,-1 0,0 1,1-1,-1 0,0 0,0 0,0 0,0 0,0 0,0 0,0 0,0 0,0 0,0 0,-1-1,1 1,0 0,-1-1,1 1,-1 0,1-1,-1 1,0-1,0 1,0 0,1-1,-1 0,0-9,1-1,-2 0,1 0,-2-5,0-6,2 25,-1 35,1-34,0 0,-1 0,1 0,-1 0,0 0,0 0,0 0,0 0,-1 0,1-1,-1 1,0-1,0 1,-1 1,-3 1,0-1,-1 0,1 0,-1 0,1-1,-1 0,0-1,0 1,-1-1,1-1,-5 2,-18 0,0 0,-11-2,-1 1,-267 9,88-5,-184-1,367-5,1183 0,-1138 0,0-1,0 0,0 0,0-1,-1 0,1 0,-1 0,1-1,-1 0,0 0,0-1,0 0,0 0,-1 0,1-1,-1 0,1-1,-1 1,-1 0,0 0,0 0,-1 0,1-1,-1 1,0-1,0 0,-1 0,0 0,0 0,-1-1,1 1,-1 0,0-1,-1 1,0-1,0-3,-2-19,2 23,0 21,0 191,-2-205,0 1,1 0,-1-1,0 1,0-1,-1 0,1 1,0-1,0 0,0 0,-1 0,0-1,0 2,-8 3,1-2</inkml:trace>
  <inkml:trace contextRef="#ctx0" brushRef="#br0" timeOffset="14860.5289">3408 385,'-1'-21,"-1"0,-1 1,-6-20,-5-36,10 17,2 1,4-32,0 93,0 0,0 0,1 0,-1 0,0 0,1 0,0-1,0 0,0 1,4 4,-2-2,0 0,-1 0,1 0,-1 1,-1 0,1 0,-1 0,0 0,0 0,-1 1,1 0,-2-1,1 1,-1 0,0 0,0 0,-1 0,0-1,0 1,-1 4,1-9,0 1,0-1,1 0,-1 0,0 1,1-1,-1 0,1 0,0 0,0 1,3 5</inkml:trace>
  <inkml:trace contextRef="#ctx0" brushRef="#br0" timeOffset="15726.139">3565 385,'0'-309,"0"408,0-88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4:33:36.9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6 345,'6'-6,"0"0,1 0,0 1,-1 0,1 1,1-1,-1 1,1 1,0 0,0-1,19-4,0 0,11 0,-25 5,193-36,2 10,1 9,1 8,3 10,-113 4,-98 0,-9 1,-15 3,-236 49,-34-7,132-23,-3 3,-22 4,-43-4,206-28,53-1,361 7,-146 1,317-6,-682 5,1 5,-102 22,120-11,-75 28,153-43,61-9,830-121,-730 104,51 3,-216 20,0 1,1 1,0 1,0 1,0 2,0 1,-4 0,81-9,9-8,0-2,28-10,-21 4,47-2,-98 14,-11 1,0 0,0 1,0-1,1 2,-1-1,3 1,-17-2,0 1,0 0,-1 0,-3 1,-15 1,-187-2,263 1,-5 0,0-2,25-5,-57 5,0-1,-1 0,1-1,0-1,-1 0,0 0,0-1,0-1,-1 0,1 0,5-5,-15 10,-1 1,1-1,0 1,0-1,0 1,0-1,-1 0,1 0,0 1,0-1,-1 0,1 0,-1 0,1 0,-1 0,1 0,-1 1,0-1,1 0,-1 0,0-1,0 1,1 0,-1 0,0 0,0 0,0 0,-1 0,0 0,0 0,0 1,1-1,-1 0,0 0,0 1,0-1,0 0,-1 1,1-1,0 1,0-1,0 1,0 0,0-1,-1 1,1 0,0 0,-12-2,0 1,-1 0,-9 2,5 0,0 1,0 1,0 0,0 2,1 0,-14 6,20-7,1 1,-1 0,1 1,0 0,1 0,-1 1,1 0,0 1,1 0,0 0,-2 4,8-9,0 0,0 0,0 1,0-1,0 1,0 0,1 0,-1 1,2-4,0-1,0 1,0 0,0-1,0 1,0 0,0-1,0 1,0-1,0 1,0 0,0-1,1 1,-1-1,0 1,0-1,1 1,-1-1,0 1,1-1,-1 1,1 0,0-1,0 1,0-1,0 1,0-1,0 1,0-1,0 0,0 1,0-1,0 0,0 0,0 0,1 0,-1 0,0 0,0 0,0 0,30-4,-1-1,0-2,0-1,4-2,114-47,-126 48,-4 3,0-1,-1-1,0-1,0 0,-1-2,0 0,8-8,-22 18,0-1,0 0,0 0,-1-1,1 1,-1 0,0 0,1-1,-1 1,0-1,0 1,0-1,-1 1,1-1,-1 0,1 1,-1-1,0 0,0 1,0-1,0 0,-1 1,1-1,-1 0,0 1,0 0,0 0,0 0,0 0,-1 0,1 0,0 0,-1 1,0-1,1 0,-1 1,0-1,0 1,0 0,0-1,0 1,0 0,0 0,0 1,0-1,0 0,-1 1,1-1,0 1,-1-1,-14-1,0 1,1 1,-1 0,0 1,1 0,-10 3,15-2,0 1,0 0,0 0,1 1,0 1,-1-1,2 2,-1-1,0 1,0 2,8-7,1 1,-1-1,1 0,-1 1,1-1,0 1,0-1,0 1,0-1,0 1,0 0,0 0,1-1,-1 1,0 0,1 0,0 0,-1 0,1 0,0 0,0 0,0 0,0-1,0 3,1-2,0 1,0-1,0 1,0-1,0 0,1 1,-1-1,1 0,-1 0,1 0,0 0,-1 0,1 0,0-1,1 1,-1-1,0 1,1-1,13 8,1-1,0-1,0-1,1 0,0-2,0 0,4 0,20 2,0-2,25-2,-50-2,0 0,0-1,0-1,0-1,0-1,-1 0,9-4,-20 7,-1-1,0 0,1 0,-1 0,0 0,0-1,0 1,-1-1,1 0,-1 0,0-1,1 1,-1-1,-1 0,1 1,0-1,-1 0,0-1,0 1,0 0,-1 0,1-1,-1 1,0-1,0 0,-1 1,1-1,-1 0,0 0,0-1,0 1,-1-1,0 1,1-1,-2 1,1-1,-1 1,-1-5,1 8,1 0,0 0,0 1,-1-1,1 0,-1 0,0 1,1-1,-1 1,0 0,0-1,0 1,0 0,0 0,0 0,0 0,-1 0,1 1,0-1,0 1,-1 0,-1-1,-9 0,0 1,-1 1,1 0,-1 0,1 1,0 1,0 0,0 1,0 1,1-1,-7 5,1 0,0 1,1 0,0 2,0 0,1 0,1 2,-5 5,17-15,-1 0,1 0,0 0,0 0,0 1,1-1,-1 1,1 0,0 0,1 0,-1 0,2-3,-1 0,1-1,0 1,0-1,0 1,0 0,0-1,0 1,1 0,-1-1,0 1,1-1,-1 1,1-1,0 1,-1-1,1 1,0-1,0 0,0 1,0-1,0 0,0 0,0 0,1 0,-1 0,0 0,1 0,-1 0,0 0,1-1,-1 1,1 0,-1-1,1 1,1-1,18 5,0-2,1 0,-1-1,1-1,0-1,8-2,-17 2,5-1,0-1,0 0,1-1,-1-1,-1-1,10-4,-20 6,1 1,-1-2,0 1,0-1,0 0,-1-1,0 1,0-1,0-1,0 1,-1-1,0 0,0 0,0 0,-1-1,2-2,-5 6,0 1,0-1,0 1,0-1,0 0,0 1,-1-1,1 0,-1 1,0-1,1 0,-1 0,-1 1,1-1,0 0,-1 0,0-1,-1 3,-1 1,1 0,-1 0,1 0,-1 0,1 1,0-1,-1 1,1-1,-1 1,1 0,-2 1,4 1,0-1,1 1,-1 0,1 0,0-1,-1 1,1 0,1-1,-1 1,0-1,1 1,-1-1,1 0,0 0,1 2,33 31,-29-29,3 2,1 0,0 0,0-1,1-1,0 0,0 0,1-1,-1-1,1 0,4 0,2 0,1-1,0-1,0 0,0-2,0 0,12-3,-29 3,1-1,-1 1,0-1,0 0,0 0,0 0,0 0,0-1,0 1,0-1,0 0,-1 0,1 0,-1 0,1 0,-1 0,0-1,0 1,0-1,0 0,0 1,0-1,-1 0,0 0,1 0,-1 0,0 0,-1 0,1-1,0 1,-1 0,0 0,0-1,0 1,0 0,0 0,0-1,-1 1,0 0,0-2,1 10,1 0,-1 0,0 0,-1 1,1-1,-1 0,0 0,0 0,-1 0,0 0,1 0,-2-1,1 1,0-1,-1 1,0 0,-6 9,-1 0,-1 0,0 0,-7 5,4-6,-2 0,0-1,0 0,-1-2,0 0,-1-1,-1 0,-23 9,0-3,-26 7,33-13,0 0,-1-3,1-1,-1-1,0-2,-1-2,-14-2,82 3,0-2,-1-1,6-2,38-2,-52 5,10 1,-1-2,1-1,-1-2,0 0,22-9,-27 5,-1-1,0-2,0 0,19-15,-29 18,-1-2,-1 0,0 0,0-1,-1-1,-1 0,0-1,2-4,-10 13,0 0,0-1,-1 1,0 0,0-1,-1 1,0-1,1 0,-2 1,1-1,-1 0,0 0,0 1,0-1,-1 0,0-1,2 14,-1 1,0-1,0 0,0 0,-1 1,0-1,0 0,-1 0,0 0,0 0,-1 0,0-1,-3 7,-4 0,0 0,0-1,-1 0,-1-1,0 0,0-1,-1-1,-1 0,1 0,-2-1,1-1,-3 0,-35 14,-1-3,-44 10,70-21,-27 7</inkml:trace>
  <inkml:trace contextRef="#ctx0" brushRef="#br0" timeOffset="1014.6655">3050 1,'0'6,"1"1,0-1,1 0,-1 0,1 1,2 4,6 21,-5-8,-2 0,-1 0,0 0,-2 0,-1 0,-1 0,1-11,-2 1,1-1,-2 0,0 0,0 0,-1 0,-1-1,0 0,-1 0,0 0,-4 3,-20 23,-22 19,48-51,-14 13</inkml:trace>
  <inkml:trace contextRef="#ctx0" brushRef="#br0" timeOffset="2712.1792">3034 335,'2'0,"1"1,-1 0,0 0,1-1,-1 2,0-1,1 0,-1 0,0 1,0-1,0 1,0-1,0 1,1 1,24 28,-27-31,29 41,-18-24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D29AA-F43B-4CD7-85AC-D414598993D8}" type="datetimeFigureOut">
              <a:rPr lang="en-US" smtClean="0"/>
              <a:t>4/26/2018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FEF6B-4C21-4628-A3D9-3F4FF5CE8A45}" type="slidenum">
              <a:rPr lang="en-US" smtClean="0"/>
              <a:t>‹#›</a:t>
            </a:fld>
            <a:endParaRPr lang="en-US"/>
          </a:p>
        </p:txBody>
      </p:sp>
    </p:spTree>
    <p:extLst>
      <p:ext uri="{BB962C8B-B14F-4D97-AF65-F5344CB8AC3E}">
        <p14:creationId xmlns:p14="http://schemas.microsoft.com/office/powerpoint/2010/main" val="1900314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07079" y="1596540"/>
            <a:ext cx="7787955" cy="1527050"/>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69" y="3429000"/>
            <a:ext cx="8099473" cy="1221640"/>
          </a:xfrm>
        </p:spPr>
        <p:txBody>
          <a:bodyPr>
            <a:normAutofit/>
          </a:bodyPr>
          <a:lstStyle>
            <a:lvl1pPr marL="0" indent="0" algn="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4/26/2018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374900"/>
            <a:ext cx="8093365"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901950"/>
            <a:ext cx="8093365" cy="442844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1" y="527605"/>
            <a:ext cx="6719019" cy="916230"/>
          </a:xfrm>
          <a:noFill/>
        </p:spPr>
        <p:txBody>
          <a:bodyPr>
            <a:normAutofit/>
          </a:bodyPr>
          <a:lstStyle>
            <a:lvl1pPr algn="l">
              <a:defRPr sz="3600">
                <a:solidFill>
                  <a:srgbClr val="0070C0"/>
                </a:solidFill>
                <a:effectLst>
                  <a:outerShdw blurRad="50800" dist="38100" dir="2700000" algn="tl" rotWithShape="0">
                    <a:prstClr val="black">
                      <a:alpha val="60000"/>
                    </a:prstClr>
                  </a:outerShdw>
                </a:effectLst>
              </a:defRPr>
            </a:lvl1pPr>
          </a:lstStyle>
          <a:p>
            <a:r>
              <a:rPr lang="en-US" dirty="0"/>
              <a:t>Click to edit Master title style</a:t>
            </a:r>
          </a:p>
        </p:txBody>
      </p:sp>
      <p:sp>
        <p:nvSpPr>
          <p:cNvPr id="3" name="Content Placeholder 2"/>
          <p:cNvSpPr>
            <a:spLocks noGrp="1"/>
          </p:cNvSpPr>
          <p:nvPr>
            <p:ph idx="1"/>
          </p:nvPr>
        </p:nvSpPr>
        <p:spPr>
          <a:xfrm>
            <a:off x="2128721" y="1596540"/>
            <a:ext cx="6719018" cy="47338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374900"/>
            <a:ext cx="8398775"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448965" y="1901950"/>
            <a:ext cx="4048424" cy="610820"/>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512770"/>
            <a:ext cx="4048423"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82908"/>
            <a:ext cx="4225160" cy="63976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12770"/>
            <a:ext cx="4225159"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4/26/2018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hyperlink" Target="http://ppttemplate.net/?utm_source=ppt&amp;utm_medium=logo&amp;utm_term=thanksgiving&amp;utm_content=0056&amp;utm_campaign=ppt"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1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7.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3.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18.xml"/><Relationship Id="rId5" Type="http://schemas.openxmlformats.org/officeDocument/2006/relationships/image" Target="../media/image4.png"/><Relationship Id="rId4" Type="http://schemas.openxmlformats.org/officeDocument/2006/relationships/hyperlink" Target="http://ppttemplate.net/?utm_source=ppt&amp;utm_medium=logo&amp;utm_term=thanksgiving&amp;utm_content=0056&amp;utm_campaign=pp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ustomXml" Target="../ink/ink19.xml"/><Relationship Id="rId5" Type="http://schemas.openxmlformats.org/officeDocument/2006/relationships/image" Target="../media/image4.png"/><Relationship Id="rId4" Type="http://schemas.openxmlformats.org/officeDocument/2006/relationships/hyperlink" Target="http://ppttemplate.net/?utm_source=ppt&amp;utm_medium=logo&amp;utm_term=thanksgiving&amp;utm_content=0056&amp;utm_campaign=pp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customXml" Target="../ink/ink20.xml"/><Relationship Id="rId5" Type="http://schemas.openxmlformats.org/officeDocument/2006/relationships/image" Target="../media/image4.png"/><Relationship Id="rId4" Type="http://schemas.openxmlformats.org/officeDocument/2006/relationships/hyperlink" Target="http://ppttemplate.net/?utm_source=ppt&amp;utm_medium=logo&amp;utm_term=thanksgiving&amp;utm_content=0056&amp;utm_campaign=pp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21.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customXml" Target="../ink/ink22.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2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customXml" Target="../ink/ink2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2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customXml" Target="../ink/ink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375" y="2054655"/>
            <a:ext cx="8093365" cy="1527050"/>
          </a:xfrm>
        </p:spPr>
        <p:txBody>
          <a:bodyPr>
            <a:normAutofit/>
          </a:bodyPr>
          <a:lstStyle/>
          <a:p>
            <a:r>
              <a:rPr lang="en-US" sz="4400" b="1" dirty="0">
                <a:solidFill>
                  <a:schemeClr val="tx1"/>
                </a:solidFill>
              </a:rPr>
              <a:t>Security for </a:t>
            </a:r>
            <a:br>
              <a:rPr lang="en-US" sz="4400" b="1" dirty="0">
                <a:solidFill>
                  <a:schemeClr val="tx1"/>
                </a:solidFill>
              </a:rPr>
            </a:br>
            <a:r>
              <a:rPr lang="en-US" sz="4400" b="1" dirty="0">
                <a:solidFill>
                  <a:schemeClr val="tx1"/>
                </a:solidFill>
              </a:rPr>
              <a:t>IOT communications</a:t>
            </a:r>
          </a:p>
        </p:txBody>
      </p:sp>
      <p:sp>
        <p:nvSpPr>
          <p:cNvPr id="3" name="Subtitle 2"/>
          <p:cNvSpPr>
            <a:spLocks noGrp="1"/>
          </p:cNvSpPr>
          <p:nvPr>
            <p:ph type="subTitle" idx="1"/>
          </p:nvPr>
        </p:nvSpPr>
        <p:spPr>
          <a:xfrm>
            <a:off x="698442" y="5340453"/>
            <a:ext cx="8093365" cy="1068935"/>
          </a:xfrm>
        </p:spPr>
        <p:txBody>
          <a:bodyPr>
            <a:normAutofit/>
          </a:bodyPr>
          <a:lstStyle/>
          <a:p>
            <a:r>
              <a:rPr lang="en-US" dirty="0"/>
              <a:t>Presented By:</a:t>
            </a:r>
          </a:p>
          <a:p>
            <a:r>
              <a:rPr lang="en-US" dirty="0"/>
              <a:t>Apoorva Saxena</a:t>
            </a:r>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9C721375-F8EC-4433-A8BF-3F42E3BE8629}"/>
                  </a:ext>
                </a:extLst>
              </p14:cNvPr>
              <p14:cNvContentPartPr/>
              <p14:nvPr/>
            </p14:nvContentPartPr>
            <p14:xfrm>
              <a:off x="8013271" y="6613529"/>
              <a:ext cx="34560" cy="14400"/>
            </p14:xfrm>
          </p:contentPart>
        </mc:Choice>
        <mc:Fallback xmlns="">
          <p:pic>
            <p:nvPicPr>
              <p:cNvPr id="8" name="Ink 7">
                <a:extLst>
                  <a:ext uri="{FF2B5EF4-FFF2-40B4-BE49-F238E27FC236}">
                    <a16:creationId xmlns:a16="http://schemas.microsoft.com/office/drawing/2014/main" id="{9C721375-F8EC-4433-A8BF-3F42E3BE8629}"/>
                  </a:ext>
                </a:extLst>
              </p:cNvPr>
              <p:cNvPicPr/>
              <p:nvPr/>
            </p:nvPicPr>
            <p:blipFill>
              <a:blip r:embed="rId5"/>
              <a:stretch>
                <a:fillRect/>
              </a:stretch>
            </p:blipFill>
            <p:spPr>
              <a:xfrm>
                <a:off x="8004631" y="6604889"/>
                <a:ext cx="52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22151D3-17EA-4201-B98E-0CA09EB7E50F}"/>
                  </a:ext>
                </a:extLst>
              </p14:cNvPr>
              <p14:cNvContentPartPr/>
              <p14:nvPr/>
            </p14:nvContentPartPr>
            <p14:xfrm>
              <a:off x="7725271" y="6595889"/>
              <a:ext cx="1323720" cy="147960"/>
            </p14:xfrm>
          </p:contentPart>
        </mc:Choice>
        <mc:Fallback xmlns="">
          <p:pic>
            <p:nvPicPr>
              <p:cNvPr id="9" name="Ink 8">
                <a:extLst>
                  <a:ext uri="{FF2B5EF4-FFF2-40B4-BE49-F238E27FC236}">
                    <a16:creationId xmlns:a16="http://schemas.microsoft.com/office/drawing/2014/main" id="{322151D3-17EA-4201-B98E-0CA09EB7E50F}"/>
                  </a:ext>
                </a:extLst>
              </p:cNvPr>
              <p:cNvPicPr/>
              <p:nvPr/>
            </p:nvPicPr>
            <p:blipFill>
              <a:blip r:embed="rId7"/>
              <a:stretch>
                <a:fillRect/>
              </a:stretch>
            </p:blipFill>
            <p:spPr>
              <a:xfrm>
                <a:off x="7662271" y="6532889"/>
                <a:ext cx="1449360" cy="273600"/>
              </a:xfrm>
              <a:prstGeom prst="rect">
                <a:avLst/>
              </a:prstGeom>
            </p:spPr>
          </p:pic>
        </mc:Fallback>
      </mc:AlternateContent>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1CE9-8D2B-4257-9F8F-D6A048F6B6C4}"/>
              </a:ext>
            </a:extLst>
          </p:cNvPr>
          <p:cNvSpPr>
            <a:spLocks noGrp="1"/>
          </p:cNvSpPr>
          <p:nvPr>
            <p:ph type="title"/>
          </p:nvPr>
        </p:nvSpPr>
        <p:spPr>
          <a:xfrm>
            <a:off x="372671" y="222195"/>
            <a:ext cx="8398775" cy="916230"/>
          </a:xfrm>
        </p:spPr>
        <p:txBody>
          <a:bodyPr/>
          <a:lstStyle/>
          <a:p>
            <a:pPr algn="ctr"/>
            <a:r>
              <a:rPr lang="en-US" dirty="0"/>
              <a:t>Funny (yet useful) examples of IOT!!</a:t>
            </a:r>
          </a:p>
        </p:txBody>
      </p:sp>
      <p:sp>
        <p:nvSpPr>
          <p:cNvPr id="3" name="Content Placeholder 2">
            <a:extLst>
              <a:ext uri="{FF2B5EF4-FFF2-40B4-BE49-F238E27FC236}">
                <a16:creationId xmlns:a16="http://schemas.microsoft.com/office/drawing/2014/main" id="{4867C77E-E025-4B8E-8DDF-D35740F708B4}"/>
              </a:ext>
            </a:extLst>
          </p:cNvPr>
          <p:cNvSpPr>
            <a:spLocks noGrp="1"/>
          </p:cNvSpPr>
          <p:nvPr>
            <p:ph idx="1"/>
          </p:nvPr>
        </p:nvSpPr>
        <p:spPr>
          <a:xfrm>
            <a:off x="448965" y="1138425"/>
            <a:ext cx="8551480" cy="4733854"/>
          </a:xfrm>
        </p:spPr>
        <p:txBody>
          <a:bodyPr/>
          <a:lstStyle/>
          <a:p>
            <a:r>
              <a:rPr lang="en-US" dirty="0"/>
              <a:t>In India recently an air conditioner manufacturing company has declared that soon it’s </a:t>
            </a:r>
            <a:r>
              <a:rPr lang="en-US" dirty="0" err="1"/>
              <a:t>gonna</a:t>
            </a:r>
            <a:r>
              <a:rPr lang="en-US" dirty="0"/>
              <a:t> provide a facility to switch your air conditioner ON/OFF with a simple SMS. The point is to get to a cool room when you get back from India’s tropical heat.</a:t>
            </a:r>
          </a:p>
          <a:p>
            <a:endParaRPr lang="en-US" dirty="0"/>
          </a:p>
          <a:p>
            <a:r>
              <a:rPr lang="en-US" dirty="0"/>
              <a:t>Trying to get Google Home control your sprinkler ON/OFF even when you are not at home by setting reminders.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15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5" y="2512770"/>
            <a:ext cx="7787955" cy="916230"/>
          </a:xfrm>
        </p:spPr>
        <p:txBody>
          <a:bodyPr>
            <a:normAutofit/>
          </a:bodyPr>
          <a:lstStyle/>
          <a:p>
            <a:pPr algn="ctr"/>
            <a:r>
              <a:rPr lang="en-US" sz="5400" u="sng" dirty="0"/>
              <a:t>MQTT</a:t>
            </a:r>
          </a:p>
        </p:txBody>
      </p:sp>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Tree>
    <p:extLst>
      <p:ext uri="{BB962C8B-B14F-4D97-AF65-F5344CB8AC3E}">
        <p14:creationId xmlns:p14="http://schemas.microsoft.com/office/powerpoint/2010/main" val="2326877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How MQTT works?</a:t>
            </a:r>
          </a:p>
        </p:txBody>
      </p:sp>
      <p:sp>
        <p:nvSpPr>
          <p:cNvPr id="3" name="Content Placeholder 2"/>
          <p:cNvSpPr>
            <a:spLocks noGrp="1"/>
          </p:cNvSpPr>
          <p:nvPr>
            <p:ph idx="1"/>
          </p:nvPr>
        </p:nvSpPr>
        <p:spPr>
          <a:xfrm>
            <a:off x="601671" y="2160541"/>
            <a:ext cx="8266821" cy="4428445"/>
          </a:xfrm>
        </p:spPr>
        <p:txBody>
          <a:bodyPr>
            <a:normAutofit/>
          </a:bodyPr>
          <a:lstStyle/>
          <a:p>
            <a:r>
              <a:rPr lang="en-US" sz="2400" dirty="0"/>
              <a:t>It is a nice lightweight publish and subscribe system where you can publish and receive messages as a client.</a:t>
            </a:r>
          </a:p>
          <a:p>
            <a:r>
              <a:rPr lang="en-US" sz="2400" dirty="0"/>
              <a:t>It is a simple messaging protocol, designed for constrained devices and with low-bandwidth. So, it’s the perfect solution for Internet of Things applications.</a:t>
            </a:r>
          </a:p>
          <a:p>
            <a:r>
              <a:rPr lang="en-US" sz="2400" dirty="0"/>
              <a:t>Main MQTT concepts:</a:t>
            </a:r>
          </a:p>
          <a:p>
            <a:pPr lvl="1" fontAlgn="base"/>
            <a:r>
              <a:rPr lang="en-US" sz="2400" dirty="0"/>
              <a:t>Publish/Subscribe</a:t>
            </a:r>
          </a:p>
          <a:p>
            <a:pPr lvl="1" fontAlgn="base"/>
            <a:r>
              <a:rPr lang="en-US" sz="2400" dirty="0"/>
              <a:t>Topics</a:t>
            </a:r>
          </a:p>
          <a:p>
            <a:pPr lvl="1" fontAlgn="base"/>
            <a:r>
              <a:rPr lang="en-US" sz="2400" dirty="0"/>
              <a:t>Broker</a:t>
            </a:r>
          </a:p>
          <a:p>
            <a:pPr marL="0" indent="0">
              <a:buNone/>
            </a:pPr>
            <a:r>
              <a:rPr lang="en-US" sz="2000" dirty="0"/>
              <a:t> </a:t>
            </a:r>
          </a:p>
          <a:p>
            <a:endParaRPr lang="en-US" dirty="0"/>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spTree>
    <p:extLst>
      <p:ext uri="{BB962C8B-B14F-4D97-AF65-F5344CB8AC3E}">
        <p14:creationId xmlns:p14="http://schemas.microsoft.com/office/powerpoint/2010/main" val="326533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How MQTT works?</a:t>
            </a:r>
          </a:p>
        </p:txBody>
      </p:sp>
      <p:sp>
        <p:nvSpPr>
          <p:cNvPr id="3" name="Content Placeholder 2"/>
          <p:cNvSpPr>
            <a:spLocks noGrp="1"/>
          </p:cNvSpPr>
          <p:nvPr>
            <p:ph idx="1"/>
          </p:nvPr>
        </p:nvSpPr>
        <p:spPr>
          <a:xfrm>
            <a:off x="254758" y="2246612"/>
            <a:ext cx="8266821" cy="4428445"/>
          </a:xfrm>
        </p:spPr>
        <p:txBody>
          <a:bodyPr>
            <a:normAutofit/>
          </a:bodyPr>
          <a:lstStyle/>
          <a:p>
            <a:r>
              <a:rPr lang="en-US" dirty="0"/>
              <a:t>Publish/Subscribe</a:t>
            </a:r>
          </a:p>
          <a:p>
            <a:r>
              <a:rPr lang="en-US" dirty="0"/>
              <a:t>Broker</a:t>
            </a:r>
          </a:p>
          <a:p>
            <a:pPr marL="400050" lvl="1" indent="0" algn="just">
              <a:buNone/>
            </a:pPr>
            <a:r>
              <a:rPr lang="en-US" sz="2200" dirty="0"/>
              <a:t>The broker is primarily responsible  for </a:t>
            </a:r>
            <a:r>
              <a:rPr lang="en-US" sz="2200" b="1" dirty="0"/>
              <a:t>receiving</a:t>
            </a:r>
            <a:r>
              <a:rPr lang="en-US" sz="2200" dirty="0"/>
              <a:t> all messages, </a:t>
            </a:r>
            <a:r>
              <a:rPr lang="en-US" sz="2200" b="1" dirty="0"/>
              <a:t>filtering</a:t>
            </a:r>
            <a:r>
              <a:rPr lang="en-US" sz="2200" dirty="0"/>
              <a:t>  the messages, </a:t>
            </a:r>
            <a:r>
              <a:rPr lang="en-US" sz="2200" b="1" dirty="0"/>
              <a:t>decide</a:t>
            </a:r>
            <a:r>
              <a:rPr lang="en-US" sz="2200" dirty="0"/>
              <a:t> who is interested in it and then </a:t>
            </a:r>
            <a:r>
              <a:rPr lang="en-US" sz="2200" b="1" dirty="0"/>
              <a:t>publishing</a:t>
            </a:r>
            <a:r>
              <a:rPr lang="en-US" sz="2200" dirty="0"/>
              <a:t> the message to all subscribed clients.</a:t>
            </a:r>
            <a:endParaRPr lang="en-US" dirty="0"/>
          </a:p>
          <a:p>
            <a:r>
              <a:rPr lang="en-US" dirty="0"/>
              <a:t>Topics</a:t>
            </a:r>
          </a:p>
          <a:p>
            <a:pPr marL="400050" lvl="1" indent="0">
              <a:buNone/>
            </a:pPr>
            <a:r>
              <a:rPr lang="en-US" sz="2000" dirty="0"/>
              <a:t>Topics are the way you register interest for incoming</a:t>
            </a:r>
          </a:p>
          <a:p>
            <a:pPr marL="400050" lvl="1" indent="0">
              <a:buNone/>
            </a:pPr>
            <a:r>
              <a:rPr lang="en-US" sz="2000" dirty="0"/>
              <a:t>messages or how you specify where you want to </a:t>
            </a:r>
          </a:p>
          <a:p>
            <a:pPr marL="400050" lvl="1" indent="0">
              <a:buNone/>
            </a:pPr>
            <a:r>
              <a:rPr lang="en-US" sz="2000" dirty="0"/>
              <a:t>publish your message</a:t>
            </a:r>
          </a:p>
          <a:p>
            <a:pPr marL="400050" lvl="1" indent="0">
              <a:buNone/>
            </a:pPr>
            <a:endParaRPr lang="en-US" sz="2000" dirty="0"/>
          </a:p>
          <a:p>
            <a:endParaRPr lang="en-US" dirty="0"/>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pic>
        <p:nvPicPr>
          <p:cNvPr id="6" name="Picture 5">
            <a:extLst>
              <a:ext uri="{FF2B5EF4-FFF2-40B4-BE49-F238E27FC236}">
                <a16:creationId xmlns:a16="http://schemas.microsoft.com/office/drawing/2014/main" id="{4090F7C0-57E3-4C37-85DE-3A64D5132740}"/>
              </a:ext>
            </a:extLst>
          </p:cNvPr>
          <p:cNvPicPr>
            <a:picLocks noChangeAspect="1"/>
          </p:cNvPicPr>
          <p:nvPr/>
        </p:nvPicPr>
        <p:blipFill>
          <a:blip r:embed="rId6"/>
          <a:stretch>
            <a:fillRect/>
          </a:stretch>
        </p:blipFill>
        <p:spPr>
          <a:xfrm>
            <a:off x="6267457" y="4602155"/>
            <a:ext cx="2695854" cy="1344710"/>
          </a:xfrm>
          <a:prstGeom prst="rect">
            <a:avLst/>
          </a:prstGeom>
        </p:spPr>
      </p:pic>
      <p:pic>
        <p:nvPicPr>
          <p:cNvPr id="7" name="Picture 6">
            <a:extLst>
              <a:ext uri="{FF2B5EF4-FFF2-40B4-BE49-F238E27FC236}">
                <a16:creationId xmlns:a16="http://schemas.microsoft.com/office/drawing/2014/main" id="{B0D70042-0C8F-4EA9-A3A3-E933401987F1}"/>
              </a:ext>
            </a:extLst>
          </p:cNvPr>
          <p:cNvPicPr>
            <a:picLocks noChangeAspect="1"/>
          </p:cNvPicPr>
          <p:nvPr/>
        </p:nvPicPr>
        <p:blipFill>
          <a:blip r:embed="rId7"/>
          <a:stretch>
            <a:fillRect/>
          </a:stretch>
        </p:blipFill>
        <p:spPr>
          <a:xfrm>
            <a:off x="3417624" y="2160540"/>
            <a:ext cx="5486963" cy="1117422"/>
          </a:xfrm>
          <a:prstGeom prst="rect">
            <a:avLst/>
          </a:prstGeom>
        </p:spPr>
      </p:pic>
    </p:spTree>
    <p:extLst>
      <p:ext uri="{BB962C8B-B14F-4D97-AF65-F5344CB8AC3E}">
        <p14:creationId xmlns:p14="http://schemas.microsoft.com/office/powerpoint/2010/main" val="2726847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A close up of text on a black background&#10;&#10;Description generated with high confidence">
            <a:extLst>
              <a:ext uri="{FF2B5EF4-FFF2-40B4-BE49-F238E27FC236}">
                <a16:creationId xmlns:a16="http://schemas.microsoft.com/office/drawing/2014/main" id="{E9E66BBD-9095-4E0E-A535-C9F5EBAAADD8}"/>
              </a:ext>
            </a:extLst>
          </p:cNvPr>
          <p:cNvPicPr>
            <a:picLocks noGrp="1" noChangeAspect="1"/>
          </p:cNvPicPr>
          <p:nvPr>
            <p:ph idx="1"/>
          </p:nvPr>
        </p:nvPicPr>
        <p:blipFill>
          <a:blip r:embed="rId2"/>
          <a:stretch>
            <a:fillRect/>
          </a:stretch>
        </p:blipFill>
        <p:spPr>
          <a:xfrm>
            <a:off x="1059785" y="2174803"/>
            <a:ext cx="7591711" cy="4308296"/>
          </a:xfrm>
          <a:prstGeom prst="rect">
            <a:avLst/>
          </a:prstGeom>
          <a:ln>
            <a:noFill/>
          </a:ln>
          <a:effectLst>
            <a:outerShdw blurRad="292100" dist="139700" dir="2700000" algn="tl" rotWithShape="0">
              <a:schemeClr val="bg1">
                <a:alpha val="65000"/>
              </a:schemeClr>
            </a:outerShdw>
          </a:effectLst>
        </p:spPr>
      </p:pic>
      <p:sp>
        <p:nvSpPr>
          <p:cNvPr id="2" name="Title 1"/>
          <p:cNvSpPr>
            <a:spLocks noGrp="1"/>
          </p:cNvSpPr>
          <p:nvPr>
            <p:ph type="title"/>
          </p:nvPr>
        </p:nvSpPr>
        <p:spPr>
          <a:xfrm>
            <a:off x="601671" y="374901"/>
            <a:ext cx="7919908" cy="916230"/>
          </a:xfrm>
        </p:spPr>
        <p:txBody>
          <a:bodyPr>
            <a:normAutofit/>
          </a:bodyPr>
          <a:lstStyle/>
          <a:p>
            <a:r>
              <a:rPr lang="en-US" u="sng" dirty="0"/>
              <a:t>How MQTT works?</a:t>
            </a:r>
          </a:p>
        </p:txBody>
      </p:sp>
      <p:pic>
        <p:nvPicPr>
          <p:cNvPr id="4" name="Picture 2" descr="E:\cloud\drive\websites\ppttemplate\ppt\logo-ppttemplat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6"/>
              <a:stretch>
                <a:fillRect/>
              </a:stretch>
            </p:blipFill>
            <p:spPr>
              <a:xfrm>
                <a:off x="7616929" y="6526095"/>
                <a:ext cx="1409005" cy="297567"/>
              </a:xfrm>
              <a:prstGeom prst="rect">
                <a:avLst/>
              </a:prstGeom>
            </p:spPr>
          </p:pic>
        </mc:Fallback>
      </mc:AlternateContent>
    </p:spTree>
    <p:extLst>
      <p:ext uri="{BB962C8B-B14F-4D97-AF65-F5344CB8AC3E}">
        <p14:creationId xmlns:p14="http://schemas.microsoft.com/office/powerpoint/2010/main" val="3491861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Why MQTT?</a:t>
            </a:r>
          </a:p>
        </p:txBody>
      </p:sp>
      <p:sp>
        <p:nvSpPr>
          <p:cNvPr id="3" name="Content Placeholder 2"/>
          <p:cNvSpPr>
            <a:spLocks noGrp="1"/>
          </p:cNvSpPr>
          <p:nvPr>
            <p:ph idx="1"/>
          </p:nvPr>
        </p:nvSpPr>
        <p:spPr>
          <a:xfrm>
            <a:off x="428214" y="2054654"/>
            <a:ext cx="8266821" cy="4428445"/>
          </a:xfrm>
        </p:spPr>
        <p:txBody>
          <a:bodyPr>
            <a:normAutofit fontScale="85000" lnSpcReduction="20000"/>
          </a:bodyPr>
          <a:lstStyle/>
          <a:p>
            <a:pPr marL="285750" lvl="0" indent="-285750"/>
            <a:r>
              <a:rPr lang="en-US" dirty="0"/>
              <a:t>It provides an always on connection. Thus, anytime a server updates a file in a certain topic the subscribed station automatically subscribes to the updated file.</a:t>
            </a:r>
          </a:p>
          <a:p>
            <a:pPr lvl="0"/>
            <a:endParaRPr lang="en-US" dirty="0"/>
          </a:p>
          <a:p>
            <a:pPr marL="285750" lvl="0" indent="-285750"/>
            <a:r>
              <a:rPr lang="en-US" dirty="0"/>
              <a:t>There is no direct connection between the main server and the individual stations</a:t>
            </a:r>
          </a:p>
          <a:p>
            <a:pPr lvl="0"/>
            <a:endParaRPr lang="en-US" dirty="0"/>
          </a:p>
          <a:p>
            <a:pPr marL="285750" lvl="0" indent="-285750"/>
            <a:r>
              <a:rPr lang="en-US" dirty="0"/>
              <a:t>If the main server were to go offline for some reason the broker would be able to provide the files to the subscribers if they are subscribed to the topic</a:t>
            </a:r>
          </a:p>
          <a:p>
            <a:pPr lvl="0"/>
            <a:endParaRPr lang="en-US" dirty="0"/>
          </a:p>
          <a:p>
            <a:pPr marL="285750" lvl="0" indent="-285750"/>
            <a:r>
              <a:rPr lang="en-US" dirty="0"/>
              <a:t>MQTT offers three Quality of Service(QOS) at most once, at least once and exactly once</a:t>
            </a:r>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spTree>
    <p:extLst>
      <p:ext uri="{BB962C8B-B14F-4D97-AF65-F5344CB8AC3E}">
        <p14:creationId xmlns:p14="http://schemas.microsoft.com/office/powerpoint/2010/main" val="2718304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5" y="2512770"/>
            <a:ext cx="7787955" cy="916230"/>
          </a:xfrm>
        </p:spPr>
        <p:txBody>
          <a:bodyPr>
            <a:normAutofit/>
          </a:bodyPr>
          <a:lstStyle/>
          <a:p>
            <a:pPr algn="ctr"/>
            <a:r>
              <a:rPr lang="en-US" sz="5400" u="sng" dirty="0"/>
              <a:t>IOT Emulation</a:t>
            </a:r>
          </a:p>
        </p:txBody>
      </p:sp>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Tree>
    <p:extLst>
      <p:ext uri="{BB962C8B-B14F-4D97-AF65-F5344CB8AC3E}">
        <p14:creationId xmlns:p14="http://schemas.microsoft.com/office/powerpoint/2010/main" val="2587206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Communication Format Explained</a:t>
            </a:r>
          </a:p>
        </p:txBody>
      </p:sp>
      <p:sp>
        <p:nvSpPr>
          <p:cNvPr id="3" name="Content Placeholder 2"/>
          <p:cNvSpPr>
            <a:spLocks noGrp="1"/>
          </p:cNvSpPr>
          <p:nvPr>
            <p:ph idx="1"/>
          </p:nvPr>
        </p:nvSpPr>
        <p:spPr>
          <a:xfrm>
            <a:off x="438589" y="2160541"/>
            <a:ext cx="8266821" cy="4428445"/>
          </a:xfrm>
        </p:spPr>
        <p:txBody>
          <a:bodyPr>
            <a:normAutofit/>
          </a:bodyPr>
          <a:lstStyle/>
          <a:p>
            <a:r>
              <a:rPr lang="en-US" sz="2400" dirty="0"/>
              <a:t>All the communications are AES encrypted.</a:t>
            </a:r>
          </a:p>
          <a:p>
            <a:r>
              <a:rPr lang="en-US" sz="2400" dirty="0"/>
              <a:t>RSA encrypted AES private key is sent before communication begins. </a:t>
            </a:r>
          </a:p>
          <a:p>
            <a:r>
              <a:rPr lang="en-US" sz="2400" dirty="0"/>
              <a:t>Credentials of both the nodes are confirmed by the respective receiver node. </a:t>
            </a:r>
          </a:p>
          <a:p>
            <a:r>
              <a:rPr lang="en-US" sz="2400" dirty="0"/>
              <a:t>Topics of messages are checked as well. In case an unknown topic is received ‘Input not recognized’ error is thrown. </a:t>
            </a:r>
          </a:p>
          <a:p>
            <a:r>
              <a:rPr lang="en-US" sz="2400" dirty="0"/>
              <a:t>Different RSA public and private key pairs between different pairs of adjacent nodes. In case an attacker is able to take control over a node, entire communication channel is not compromised. </a:t>
            </a:r>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spTree>
    <p:extLst>
      <p:ext uri="{BB962C8B-B14F-4D97-AF65-F5344CB8AC3E}">
        <p14:creationId xmlns:p14="http://schemas.microsoft.com/office/powerpoint/2010/main" val="36752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How the IOT Emulation works?</a:t>
            </a:r>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pic>
        <p:nvPicPr>
          <p:cNvPr id="50" name="Picture 49">
            <a:extLst>
              <a:ext uri="{FF2B5EF4-FFF2-40B4-BE49-F238E27FC236}">
                <a16:creationId xmlns:a16="http://schemas.microsoft.com/office/drawing/2014/main" id="{CB7F49FF-0AD1-4759-8A9A-2B4F01C112BD}"/>
              </a:ext>
            </a:extLst>
          </p:cNvPr>
          <p:cNvPicPr>
            <a:picLocks noChangeAspect="1"/>
          </p:cNvPicPr>
          <p:nvPr/>
        </p:nvPicPr>
        <p:blipFill rotWithShape="1">
          <a:blip r:embed="rId6">
            <a:extLst>
              <a:ext uri="{28A0092B-C50C-407E-A947-70E740481C1C}">
                <a14:useLocalDpi xmlns:a14="http://schemas.microsoft.com/office/drawing/2010/main" val="0"/>
              </a:ext>
            </a:extLst>
          </a:blip>
          <a:srcRect l="19940" t="2405" r="9919"/>
          <a:stretch/>
        </p:blipFill>
        <p:spPr>
          <a:xfrm rot="16200000">
            <a:off x="1514850" y="1294180"/>
            <a:ext cx="3206805" cy="5949395"/>
          </a:xfrm>
          <a:prstGeom prst="rect">
            <a:avLst/>
          </a:prstGeom>
        </p:spPr>
      </p:pic>
      <p:sp>
        <p:nvSpPr>
          <p:cNvPr id="51" name="TextBox 50">
            <a:extLst>
              <a:ext uri="{FF2B5EF4-FFF2-40B4-BE49-F238E27FC236}">
                <a16:creationId xmlns:a16="http://schemas.microsoft.com/office/drawing/2014/main" id="{84BE5119-B16B-472C-8161-5E9D9203D01C}"/>
              </a:ext>
            </a:extLst>
          </p:cNvPr>
          <p:cNvSpPr txBox="1"/>
          <p:nvPr/>
        </p:nvSpPr>
        <p:spPr>
          <a:xfrm>
            <a:off x="3808476" y="1291129"/>
            <a:ext cx="5039266" cy="341632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idea was to try and simulate a distributed nodal like structure. </a:t>
            </a:r>
          </a:p>
          <a:p>
            <a:pPr marL="285750" indent="-285750">
              <a:buFont typeface="Arial" panose="020B0604020202020204" pitchFamily="34" charset="0"/>
              <a:buChar char="•"/>
            </a:pPr>
            <a:r>
              <a:rPr lang="en-US" dirty="0"/>
              <a:t>The sender and receiver nodes exchange credentials to authenticate the identities.</a:t>
            </a:r>
          </a:p>
          <a:p>
            <a:pPr marL="285750" indent="-285750">
              <a:buFont typeface="Arial" panose="020B0604020202020204" pitchFamily="34" charset="0"/>
              <a:buChar char="•"/>
            </a:pPr>
            <a:r>
              <a:rPr lang="en-US" dirty="0"/>
              <a:t>Once identity is established the sender node sends the data to the receiver node.</a:t>
            </a:r>
          </a:p>
          <a:p>
            <a:pPr marL="285750" indent="-285750">
              <a:buFont typeface="Arial" panose="020B0604020202020204" pitchFamily="34" charset="0"/>
              <a:buChar char="•"/>
            </a:pPr>
            <a:r>
              <a:rPr lang="en-US" dirty="0"/>
              <a:t>If credentials are not confirmed ‘Unauthorized User’ error is thrown.</a:t>
            </a:r>
          </a:p>
          <a:p>
            <a:pPr marL="285750" indent="-285750">
              <a:buFont typeface="Arial" panose="020B0604020202020204" pitchFamily="34" charset="0"/>
              <a:buChar char="•"/>
            </a:pPr>
            <a:r>
              <a:rPr lang="en-US" dirty="0"/>
              <a:t>If message topic is not recognized, ‘Input not recognized’ error is thrown.</a:t>
            </a:r>
          </a:p>
          <a:p>
            <a:pPr marL="285750" indent="-285750">
              <a:buFont typeface="Arial" panose="020B0604020202020204" pitchFamily="34" charset="0"/>
              <a:buChar char="•"/>
            </a:pPr>
            <a:r>
              <a:rPr lang="en-US" dirty="0"/>
              <a:t>The functioning of a node depends on the input from the previous node.</a:t>
            </a:r>
          </a:p>
        </p:txBody>
      </p:sp>
    </p:spTree>
    <p:extLst>
      <p:ext uri="{BB962C8B-B14F-4D97-AF65-F5344CB8AC3E}">
        <p14:creationId xmlns:p14="http://schemas.microsoft.com/office/powerpoint/2010/main" val="96967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022" y="2818180"/>
            <a:ext cx="7787955" cy="916230"/>
          </a:xfrm>
        </p:spPr>
        <p:txBody>
          <a:bodyPr>
            <a:normAutofit/>
          </a:bodyPr>
          <a:lstStyle/>
          <a:p>
            <a:pPr algn="ctr"/>
            <a:r>
              <a:rPr lang="en-US" sz="5400" u="sng" dirty="0"/>
              <a:t>Demo</a:t>
            </a:r>
          </a:p>
        </p:txBody>
      </p:sp>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Tree>
    <p:extLst>
      <p:ext uri="{BB962C8B-B14F-4D97-AF65-F5344CB8AC3E}">
        <p14:creationId xmlns:p14="http://schemas.microsoft.com/office/powerpoint/2010/main" val="231353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Objective of this project</a:t>
            </a:r>
          </a:p>
        </p:txBody>
      </p:sp>
      <p:sp>
        <p:nvSpPr>
          <p:cNvPr id="3" name="Content Placeholder 2"/>
          <p:cNvSpPr>
            <a:spLocks noGrp="1"/>
          </p:cNvSpPr>
          <p:nvPr>
            <p:ph idx="1"/>
          </p:nvPr>
        </p:nvSpPr>
        <p:spPr>
          <a:xfrm>
            <a:off x="601670" y="1901949"/>
            <a:ext cx="8266821" cy="4428445"/>
          </a:xfrm>
        </p:spPr>
        <p:txBody>
          <a:bodyPr/>
          <a:lstStyle/>
          <a:p>
            <a:r>
              <a:rPr lang="en-US" dirty="0"/>
              <a:t>Understanding the functioning of IOT and how secure communication works.</a:t>
            </a:r>
          </a:p>
          <a:p>
            <a:r>
              <a:rPr lang="en-US" dirty="0"/>
              <a:t>Challenges and overhead created due to need of encrypted communication.</a:t>
            </a:r>
          </a:p>
          <a:p>
            <a:r>
              <a:rPr lang="en-US" dirty="0"/>
              <a:t>Weaknesses in an IOT based system and how they can be exploited.</a:t>
            </a:r>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91CE1356-83F0-4494-8B1C-CE95F2D29AB9}"/>
                  </a:ext>
                </a:extLst>
              </p14:cNvPr>
              <p14:cNvContentPartPr/>
              <p14:nvPr/>
            </p14:nvContentPartPr>
            <p14:xfrm>
              <a:off x="7901311" y="6595967"/>
              <a:ext cx="1119240" cy="185040"/>
            </p14:xfrm>
          </p:contentPart>
        </mc:Choice>
        <mc:Fallback xmlns="">
          <p:pic>
            <p:nvPicPr>
              <p:cNvPr id="10" name="Ink 9">
                <a:extLst>
                  <a:ext uri="{FF2B5EF4-FFF2-40B4-BE49-F238E27FC236}">
                    <a16:creationId xmlns:a16="http://schemas.microsoft.com/office/drawing/2014/main" id="{91CE1356-83F0-4494-8B1C-CE95F2D29AB9}"/>
                  </a:ext>
                </a:extLst>
              </p:cNvPr>
              <p:cNvPicPr/>
              <p:nvPr/>
            </p:nvPicPr>
            <p:blipFill>
              <a:blip r:embed="rId5"/>
              <a:stretch>
                <a:fillRect/>
              </a:stretch>
            </p:blipFill>
            <p:spPr>
              <a:xfrm>
                <a:off x="7838311" y="6532967"/>
                <a:ext cx="1244880" cy="310680"/>
              </a:xfrm>
              <a:prstGeom prst="rect">
                <a:avLst/>
              </a:prstGeom>
            </p:spPr>
          </p:pic>
        </mc:Fallback>
      </mc:AlternateContent>
    </p:spTree>
    <p:extLst>
      <p:ext uri="{BB962C8B-B14F-4D97-AF65-F5344CB8AC3E}">
        <p14:creationId xmlns:p14="http://schemas.microsoft.com/office/powerpoint/2010/main" val="45707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cloud\drive\websites\ppttemplate\ppt\logo-ppttemplate.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7"/>
              <a:stretch>
                <a:fillRect/>
              </a:stretch>
            </p:blipFill>
            <p:spPr>
              <a:xfrm>
                <a:off x="7785391" y="6454148"/>
                <a:ext cx="1254240" cy="354479"/>
              </a:xfrm>
              <a:prstGeom prst="rect">
                <a:avLst/>
              </a:prstGeom>
            </p:spPr>
          </p:pic>
        </mc:Fallback>
      </mc:AlternateContent>
      <p:sp>
        <p:nvSpPr>
          <p:cNvPr id="5" name="Title 3">
            <a:extLst>
              <a:ext uri="{FF2B5EF4-FFF2-40B4-BE49-F238E27FC236}">
                <a16:creationId xmlns:a16="http://schemas.microsoft.com/office/drawing/2014/main" id="{4367F129-60A9-41EA-8050-4CDD399ECD92}"/>
              </a:ext>
            </a:extLst>
          </p:cNvPr>
          <p:cNvSpPr>
            <a:spLocks noGrp="1"/>
          </p:cNvSpPr>
          <p:nvPr>
            <p:ph type="title"/>
          </p:nvPr>
        </p:nvSpPr>
        <p:spPr>
          <a:xfrm>
            <a:off x="143556" y="374901"/>
            <a:ext cx="8704184" cy="916230"/>
          </a:xfrm>
        </p:spPr>
        <p:txBody>
          <a:bodyPr>
            <a:normAutofit/>
          </a:bodyPr>
          <a:lstStyle/>
          <a:p>
            <a:pPr algn="ctr"/>
            <a:r>
              <a:rPr lang="en-US" u="sng" dirty="0">
                <a:solidFill>
                  <a:schemeClr val="tx1"/>
                </a:solidFill>
              </a:rPr>
              <a:t>Normal functioning</a:t>
            </a:r>
          </a:p>
        </p:txBody>
      </p:sp>
      <p:pic>
        <p:nvPicPr>
          <p:cNvPr id="6" name="Screen Recording 10">
            <a:hlinkClick r:id="" action="ppaction://media"/>
            <a:extLst>
              <a:ext uri="{FF2B5EF4-FFF2-40B4-BE49-F238E27FC236}">
                <a16:creationId xmlns:a16="http://schemas.microsoft.com/office/drawing/2014/main" id="{474B4839-5906-48FC-8747-E8C68AA5601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67009" y="2101960"/>
            <a:ext cx="8833437" cy="4643689"/>
          </a:xfrm>
          <a:prstGeom prst="rect">
            <a:avLst/>
          </a:prstGeom>
        </p:spPr>
      </p:pic>
    </p:spTree>
    <p:extLst>
      <p:ext uri="{BB962C8B-B14F-4D97-AF65-F5344CB8AC3E}">
        <p14:creationId xmlns:p14="http://schemas.microsoft.com/office/powerpoint/2010/main" val="377987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cloud\drive\websites\ppttemplate\ppt\logo-ppttemplate.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7"/>
              <a:stretch>
                <a:fillRect/>
              </a:stretch>
            </p:blipFill>
            <p:spPr>
              <a:xfrm>
                <a:off x="7785391" y="6454148"/>
                <a:ext cx="1254240" cy="354479"/>
              </a:xfrm>
              <a:prstGeom prst="rect">
                <a:avLst/>
              </a:prstGeom>
            </p:spPr>
          </p:pic>
        </mc:Fallback>
      </mc:AlternateContent>
      <p:sp>
        <p:nvSpPr>
          <p:cNvPr id="11" name="Title 3">
            <a:extLst>
              <a:ext uri="{FF2B5EF4-FFF2-40B4-BE49-F238E27FC236}">
                <a16:creationId xmlns:a16="http://schemas.microsoft.com/office/drawing/2014/main" id="{D3CA376D-E493-46B0-9C3B-48F7DFD2C304}"/>
              </a:ext>
            </a:extLst>
          </p:cNvPr>
          <p:cNvSpPr>
            <a:spLocks noGrp="1"/>
          </p:cNvSpPr>
          <p:nvPr>
            <p:ph type="title"/>
          </p:nvPr>
        </p:nvSpPr>
        <p:spPr>
          <a:xfrm>
            <a:off x="266719" y="374900"/>
            <a:ext cx="8610560" cy="916230"/>
          </a:xfrm>
        </p:spPr>
        <p:txBody>
          <a:bodyPr>
            <a:normAutofit fontScale="90000"/>
          </a:bodyPr>
          <a:lstStyle/>
          <a:p>
            <a:pPr algn="ctr"/>
            <a:r>
              <a:rPr lang="en-US" u="sng" dirty="0">
                <a:solidFill>
                  <a:schemeClr val="tx1"/>
                </a:solidFill>
              </a:rPr>
              <a:t>Case 1: Attacker listening to MQTT communication </a:t>
            </a:r>
          </a:p>
        </p:txBody>
      </p:sp>
      <p:pic>
        <p:nvPicPr>
          <p:cNvPr id="4" name="Screen Recording 3">
            <a:hlinkClick r:id="" action="ppaction://media"/>
            <a:extLst>
              <a:ext uri="{FF2B5EF4-FFF2-40B4-BE49-F238E27FC236}">
                <a16:creationId xmlns:a16="http://schemas.microsoft.com/office/drawing/2014/main" id="{9601F76D-C96B-4762-8E7B-11D301484F0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50413" y="2063253"/>
            <a:ext cx="8610561" cy="4526524"/>
          </a:xfrm>
          <a:prstGeom prst="rect">
            <a:avLst/>
          </a:prstGeom>
        </p:spPr>
      </p:pic>
      <p:sp>
        <p:nvSpPr>
          <p:cNvPr id="10" name="TextBox 9">
            <a:extLst>
              <a:ext uri="{FF2B5EF4-FFF2-40B4-BE49-F238E27FC236}">
                <a16:creationId xmlns:a16="http://schemas.microsoft.com/office/drawing/2014/main" id="{DEEBBD47-966E-49D1-A6BF-E4EBC2A1F849}"/>
              </a:ext>
            </a:extLst>
          </p:cNvPr>
          <p:cNvSpPr txBox="1"/>
          <p:nvPr/>
        </p:nvSpPr>
        <p:spPr>
          <a:xfrm>
            <a:off x="266719" y="1138425"/>
            <a:ext cx="8331199" cy="646331"/>
          </a:xfrm>
          <a:prstGeom prst="rect">
            <a:avLst/>
          </a:prstGeom>
          <a:noFill/>
        </p:spPr>
        <p:txBody>
          <a:bodyPr wrap="square" rtlCol="0">
            <a:spAutoFit/>
          </a:bodyPr>
          <a:lstStyle/>
          <a:p>
            <a:r>
              <a:rPr lang="en-US" b="1" dirty="0"/>
              <a:t>X Node tries to all message communications of the stream.</a:t>
            </a:r>
          </a:p>
          <a:p>
            <a:r>
              <a:rPr lang="en-US" b="1" dirty="0" err="1"/>
              <a:t>client.subscribe</a:t>
            </a:r>
            <a:r>
              <a:rPr lang="en-US" b="1" dirty="0"/>
              <a:t>(</a:t>
            </a:r>
            <a:r>
              <a:rPr lang="en-US" b="1" i="1" dirty="0"/>
              <a:t>"</a:t>
            </a:r>
            <a:r>
              <a:rPr lang="en-US" b="1" i="1" dirty="0" err="1"/>
              <a:t>IAIproj</a:t>
            </a:r>
            <a:r>
              <a:rPr lang="en-US" b="1" i="1" dirty="0"/>
              <a:t>/#")</a:t>
            </a:r>
            <a:endParaRPr lang="en-US" b="1" dirty="0"/>
          </a:p>
        </p:txBody>
      </p:sp>
    </p:spTree>
    <p:extLst>
      <p:ext uri="{BB962C8B-B14F-4D97-AF65-F5344CB8AC3E}">
        <p14:creationId xmlns:p14="http://schemas.microsoft.com/office/powerpoint/2010/main" val="18982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cloud\drive\websites\ppttemplate\ppt\logo-ppttemplate.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7"/>
              <a:stretch>
                <a:fillRect/>
              </a:stretch>
            </p:blipFill>
            <p:spPr>
              <a:xfrm>
                <a:off x="7785391" y="6454148"/>
                <a:ext cx="1254240" cy="354479"/>
              </a:xfrm>
              <a:prstGeom prst="rect">
                <a:avLst/>
              </a:prstGeom>
            </p:spPr>
          </p:pic>
        </mc:Fallback>
      </mc:AlternateContent>
      <p:sp>
        <p:nvSpPr>
          <p:cNvPr id="11" name="Title 3">
            <a:extLst>
              <a:ext uri="{FF2B5EF4-FFF2-40B4-BE49-F238E27FC236}">
                <a16:creationId xmlns:a16="http://schemas.microsoft.com/office/drawing/2014/main" id="{D3CA376D-E493-46B0-9C3B-48F7DFD2C304}"/>
              </a:ext>
            </a:extLst>
          </p:cNvPr>
          <p:cNvSpPr>
            <a:spLocks noGrp="1"/>
          </p:cNvSpPr>
          <p:nvPr>
            <p:ph type="title"/>
          </p:nvPr>
        </p:nvSpPr>
        <p:spPr>
          <a:xfrm>
            <a:off x="406400" y="374901"/>
            <a:ext cx="8331199" cy="916230"/>
          </a:xfrm>
        </p:spPr>
        <p:txBody>
          <a:bodyPr>
            <a:normAutofit/>
          </a:bodyPr>
          <a:lstStyle/>
          <a:p>
            <a:pPr algn="ctr"/>
            <a:r>
              <a:rPr lang="en-US" u="sng" dirty="0">
                <a:solidFill>
                  <a:schemeClr val="tx1"/>
                </a:solidFill>
              </a:rPr>
              <a:t>Case 2: Attacker tries to inject messages</a:t>
            </a:r>
          </a:p>
        </p:txBody>
      </p:sp>
      <p:pic>
        <p:nvPicPr>
          <p:cNvPr id="2" name="Screen Recording 1">
            <a:hlinkClick r:id="" action="ppaction://media"/>
            <a:extLst>
              <a:ext uri="{FF2B5EF4-FFF2-40B4-BE49-F238E27FC236}">
                <a16:creationId xmlns:a16="http://schemas.microsoft.com/office/drawing/2014/main" id="{2156C9E1-6F3C-4BF9-9EF3-B3ED86B1056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90481" y="2047282"/>
            <a:ext cx="8563035" cy="4501540"/>
          </a:xfrm>
          <a:prstGeom prst="rect">
            <a:avLst/>
          </a:prstGeom>
        </p:spPr>
      </p:pic>
      <p:sp>
        <p:nvSpPr>
          <p:cNvPr id="3" name="TextBox 2">
            <a:extLst>
              <a:ext uri="{FF2B5EF4-FFF2-40B4-BE49-F238E27FC236}">
                <a16:creationId xmlns:a16="http://schemas.microsoft.com/office/drawing/2014/main" id="{0A4019FC-7935-4BAE-8AA2-7A035785BEDC}"/>
              </a:ext>
            </a:extLst>
          </p:cNvPr>
          <p:cNvSpPr txBox="1"/>
          <p:nvPr/>
        </p:nvSpPr>
        <p:spPr>
          <a:xfrm>
            <a:off x="296260" y="1319002"/>
            <a:ext cx="8331199" cy="646331"/>
          </a:xfrm>
          <a:prstGeom prst="rect">
            <a:avLst/>
          </a:prstGeom>
          <a:noFill/>
        </p:spPr>
        <p:txBody>
          <a:bodyPr wrap="square" rtlCol="0">
            <a:spAutoFit/>
          </a:bodyPr>
          <a:lstStyle/>
          <a:p>
            <a:r>
              <a:rPr lang="en-US" b="1" dirty="0"/>
              <a:t>Z Node tries to inject a message in Node 2 stream.</a:t>
            </a:r>
          </a:p>
          <a:p>
            <a:r>
              <a:rPr lang="en-US" b="1" dirty="0" err="1"/>
              <a:t>client.publish</a:t>
            </a:r>
            <a:r>
              <a:rPr lang="en-US" b="1" dirty="0"/>
              <a:t>(</a:t>
            </a:r>
            <a:r>
              <a:rPr lang="en-US" b="1" i="1" dirty="0"/>
              <a:t>"</a:t>
            </a:r>
            <a:r>
              <a:rPr lang="en-US" b="1" i="1" dirty="0" err="1"/>
              <a:t>IAIproj</a:t>
            </a:r>
            <a:r>
              <a:rPr lang="en-US" b="1" i="1" dirty="0"/>
              <a:t>/2/inject", str('Inject fake message'))</a:t>
            </a:r>
            <a:endParaRPr lang="en-US" b="1" dirty="0"/>
          </a:p>
        </p:txBody>
      </p:sp>
    </p:spTree>
    <p:extLst>
      <p:ext uri="{BB962C8B-B14F-4D97-AF65-F5344CB8AC3E}">
        <p14:creationId xmlns:p14="http://schemas.microsoft.com/office/powerpoint/2010/main" val="307201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022" y="2512770"/>
            <a:ext cx="7787955" cy="916230"/>
          </a:xfrm>
        </p:spPr>
        <p:txBody>
          <a:bodyPr>
            <a:normAutofit/>
          </a:bodyPr>
          <a:lstStyle/>
          <a:p>
            <a:pPr algn="ctr"/>
            <a:r>
              <a:rPr lang="en-US" sz="5400" u="sng" dirty="0"/>
              <a:t>Analysis</a:t>
            </a:r>
          </a:p>
        </p:txBody>
      </p:sp>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Tree>
    <p:extLst>
      <p:ext uri="{BB962C8B-B14F-4D97-AF65-F5344CB8AC3E}">
        <p14:creationId xmlns:p14="http://schemas.microsoft.com/office/powerpoint/2010/main" val="2100677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
        <p:nvSpPr>
          <p:cNvPr id="19" name="Title 3">
            <a:extLst>
              <a:ext uri="{FF2B5EF4-FFF2-40B4-BE49-F238E27FC236}">
                <a16:creationId xmlns:a16="http://schemas.microsoft.com/office/drawing/2014/main" id="{57B6B9FC-B8C6-4980-AAE1-C6AF41530A6C}"/>
              </a:ext>
            </a:extLst>
          </p:cNvPr>
          <p:cNvSpPr>
            <a:spLocks noGrp="1"/>
          </p:cNvSpPr>
          <p:nvPr>
            <p:ph type="title"/>
          </p:nvPr>
        </p:nvSpPr>
        <p:spPr>
          <a:xfrm>
            <a:off x="0" y="374900"/>
            <a:ext cx="8847741" cy="916229"/>
          </a:xfrm>
        </p:spPr>
        <p:txBody>
          <a:bodyPr>
            <a:normAutofit fontScale="90000"/>
          </a:bodyPr>
          <a:lstStyle/>
          <a:p>
            <a:pPr algn="ctr"/>
            <a:r>
              <a:rPr lang="en-US" u="sng" dirty="0"/>
              <a:t>Analyzing overhead of encryption against unencrypted communication</a:t>
            </a:r>
          </a:p>
        </p:txBody>
      </p:sp>
      <p:sp>
        <p:nvSpPr>
          <p:cNvPr id="20" name="Content Placeholder 4">
            <a:extLst>
              <a:ext uri="{FF2B5EF4-FFF2-40B4-BE49-F238E27FC236}">
                <a16:creationId xmlns:a16="http://schemas.microsoft.com/office/drawing/2014/main" id="{1145A005-48F3-4A7A-9D78-E3602C0773FF}"/>
              </a:ext>
            </a:extLst>
          </p:cNvPr>
          <p:cNvSpPr txBox="1">
            <a:spLocks/>
          </p:cNvSpPr>
          <p:nvPr/>
        </p:nvSpPr>
        <p:spPr>
          <a:xfrm>
            <a:off x="448965" y="1392060"/>
            <a:ext cx="8398776" cy="5139527"/>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endParaRPr lang="en-US" dirty="0"/>
          </a:p>
          <a:p>
            <a:endParaRPr lang="en-US" dirty="0"/>
          </a:p>
        </p:txBody>
      </p:sp>
      <p:sp>
        <p:nvSpPr>
          <p:cNvPr id="25" name="Rectangle 24">
            <a:extLst>
              <a:ext uri="{FF2B5EF4-FFF2-40B4-BE49-F238E27FC236}">
                <a16:creationId xmlns:a16="http://schemas.microsoft.com/office/drawing/2014/main" id="{D83575CD-DEBE-431A-9EBF-EC33BA1C4ACE}"/>
              </a:ext>
            </a:extLst>
          </p:cNvPr>
          <p:cNvSpPr/>
          <p:nvPr/>
        </p:nvSpPr>
        <p:spPr>
          <a:xfrm>
            <a:off x="224962" y="1554746"/>
            <a:ext cx="8470073" cy="5539978"/>
          </a:xfrm>
          <a:prstGeom prst="rect">
            <a:avLst/>
          </a:prstGeom>
        </p:spPr>
        <p:txBody>
          <a:bodyPr wrap="square">
            <a:spAutoFit/>
          </a:bodyPr>
          <a:lstStyle/>
          <a:p>
            <a:r>
              <a:rPr lang="en-US" sz="2800" b="1" dirty="0"/>
              <a:t>Time Overhead</a:t>
            </a:r>
          </a:p>
          <a:p>
            <a:pPr marL="285750" indent="-285750">
              <a:buFont typeface="Arial" panose="020B0604020202020204" pitchFamily="34" charset="0"/>
              <a:buChar char="•"/>
            </a:pPr>
            <a:r>
              <a:rPr lang="en-US" sz="2400" dirty="0"/>
              <a:t>System time for unencrypted data: 1.19 seconds</a:t>
            </a:r>
          </a:p>
          <a:p>
            <a:endParaRPr lang="en-US" sz="2400" dirty="0"/>
          </a:p>
          <a:p>
            <a:endParaRPr lang="en-US" sz="2400" dirty="0"/>
          </a:p>
          <a:p>
            <a:endParaRPr lang="en-US" sz="2400" b="1" dirty="0"/>
          </a:p>
          <a:p>
            <a:pPr marL="342900" indent="-342900">
              <a:buFont typeface="Arial" panose="020B0604020202020204" pitchFamily="34" charset="0"/>
              <a:buChar char="•"/>
            </a:pPr>
            <a:r>
              <a:rPr lang="en-US" sz="2400" dirty="0"/>
              <a:t>System time taken for encrypted data: 0.84 seconds</a:t>
            </a:r>
          </a:p>
          <a:p>
            <a:endParaRPr lang="en-US" sz="2400" b="1" dirty="0"/>
          </a:p>
          <a:p>
            <a:endParaRPr lang="en-US" sz="2400" b="1" dirty="0"/>
          </a:p>
          <a:p>
            <a:endParaRPr lang="en-US" sz="2400" b="1" dirty="0"/>
          </a:p>
          <a:p>
            <a:r>
              <a:rPr lang="en-US" sz="2400" dirty="0"/>
              <a:t>Surprisingly the time taken for encrypted data communication in this case (with 3 nodes) was less than unencrypted data, but in a more advanced system time taken for encrypted communication is higher.</a:t>
            </a:r>
          </a:p>
          <a:p>
            <a:endParaRPr lang="en-US" sz="2000" b="1" dirty="0"/>
          </a:p>
          <a:p>
            <a:endParaRPr lang="en-US" dirty="0"/>
          </a:p>
        </p:txBody>
      </p:sp>
      <p:pic>
        <p:nvPicPr>
          <p:cNvPr id="22" name="Picture 21">
            <a:extLst>
              <a:ext uri="{FF2B5EF4-FFF2-40B4-BE49-F238E27FC236}">
                <a16:creationId xmlns:a16="http://schemas.microsoft.com/office/drawing/2014/main" id="{11473136-169E-4CE1-A2CA-24A7F8D1E931}"/>
              </a:ext>
            </a:extLst>
          </p:cNvPr>
          <p:cNvPicPr>
            <a:picLocks noChangeAspect="1"/>
          </p:cNvPicPr>
          <p:nvPr/>
        </p:nvPicPr>
        <p:blipFill>
          <a:blip r:embed="rId6"/>
          <a:stretch>
            <a:fillRect/>
          </a:stretch>
        </p:blipFill>
        <p:spPr>
          <a:xfrm>
            <a:off x="601670" y="2512770"/>
            <a:ext cx="4242027" cy="285750"/>
          </a:xfrm>
          <a:prstGeom prst="rect">
            <a:avLst/>
          </a:prstGeom>
        </p:spPr>
      </p:pic>
      <p:pic>
        <p:nvPicPr>
          <p:cNvPr id="21" name="Picture 20">
            <a:extLst>
              <a:ext uri="{FF2B5EF4-FFF2-40B4-BE49-F238E27FC236}">
                <a16:creationId xmlns:a16="http://schemas.microsoft.com/office/drawing/2014/main" id="{5A7B5012-2A92-400E-B1BF-A644F611F93E}"/>
              </a:ext>
            </a:extLst>
          </p:cNvPr>
          <p:cNvPicPr>
            <a:picLocks noChangeAspect="1"/>
          </p:cNvPicPr>
          <p:nvPr/>
        </p:nvPicPr>
        <p:blipFill>
          <a:blip r:embed="rId7"/>
          <a:stretch>
            <a:fillRect/>
          </a:stretch>
        </p:blipFill>
        <p:spPr>
          <a:xfrm>
            <a:off x="601670" y="2937459"/>
            <a:ext cx="4311083" cy="304800"/>
          </a:xfrm>
          <a:prstGeom prst="rect">
            <a:avLst/>
          </a:prstGeom>
        </p:spPr>
      </p:pic>
      <p:pic>
        <p:nvPicPr>
          <p:cNvPr id="23" name="Picture 22">
            <a:extLst>
              <a:ext uri="{FF2B5EF4-FFF2-40B4-BE49-F238E27FC236}">
                <a16:creationId xmlns:a16="http://schemas.microsoft.com/office/drawing/2014/main" id="{F41F56D7-80D5-4ECD-B3A6-0060E2429EE1}"/>
              </a:ext>
            </a:extLst>
          </p:cNvPr>
          <p:cNvPicPr>
            <a:picLocks noChangeAspect="1"/>
          </p:cNvPicPr>
          <p:nvPr/>
        </p:nvPicPr>
        <p:blipFill>
          <a:blip r:embed="rId8"/>
          <a:stretch>
            <a:fillRect/>
          </a:stretch>
        </p:blipFill>
        <p:spPr>
          <a:xfrm>
            <a:off x="635945" y="3992679"/>
            <a:ext cx="4103914" cy="285750"/>
          </a:xfrm>
          <a:prstGeom prst="rect">
            <a:avLst/>
          </a:prstGeom>
        </p:spPr>
      </p:pic>
      <p:pic>
        <p:nvPicPr>
          <p:cNvPr id="24" name="Picture 23">
            <a:extLst>
              <a:ext uri="{FF2B5EF4-FFF2-40B4-BE49-F238E27FC236}">
                <a16:creationId xmlns:a16="http://schemas.microsoft.com/office/drawing/2014/main" id="{1AB5446E-BEBA-4CA0-82EB-6CC5DC1B2B47}"/>
              </a:ext>
            </a:extLst>
          </p:cNvPr>
          <p:cNvPicPr>
            <a:picLocks noChangeAspect="1"/>
          </p:cNvPicPr>
          <p:nvPr/>
        </p:nvPicPr>
        <p:blipFill>
          <a:blip r:embed="rId9"/>
          <a:stretch>
            <a:fillRect/>
          </a:stretch>
        </p:blipFill>
        <p:spPr>
          <a:xfrm>
            <a:off x="635945" y="4406908"/>
            <a:ext cx="4024993" cy="304800"/>
          </a:xfrm>
          <a:prstGeom prst="rect">
            <a:avLst/>
          </a:prstGeom>
        </p:spPr>
      </p:pic>
    </p:spTree>
    <p:extLst>
      <p:ext uri="{BB962C8B-B14F-4D97-AF65-F5344CB8AC3E}">
        <p14:creationId xmlns:p14="http://schemas.microsoft.com/office/powerpoint/2010/main" val="4170783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
        <p:nvSpPr>
          <p:cNvPr id="19" name="Title 3">
            <a:extLst>
              <a:ext uri="{FF2B5EF4-FFF2-40B4-BE49-F238E27FC236}">
                <a16:creationId xmlns:a16="http://schemas.microsoft.com/office/drawing/2014/main" id="{57B6B9FC-B8C6-4980-AAE1-C6AF41530A6C}"/>
              </a:ext>
            </a:extLst>
          </p:cNvPr>
          <p:cNvSpPr>
            <a:spLocks noGrp="1"/>
          </p:cNvSpPr>
          <p:nvPr>
            <p:ph type="title"/>
          </p:nvPr>
        </p:nvSpPr>
        <p:spPr>
          <a:xfrm>
            <a:off x="0" y="374900"/>
            <a:ext cx="8847741" cy="916229"/>
          </a:xfrm>
        </p:spPr>
        <p:txBody>
          <a:bodyPr>
            <a:normAutofit fontScale="90000"/>
          </a:bodyPr>
          <a:lstStyle/>
          <a:p>
            <a:pPr algn="ctr"/>
            <a:r>
              <a:rPr lang="en-US" u="sng" dirty="0"/>
              <a:t>Analyzing overhead of encryption against unencrypted communication</a:t>
            </a:r>
          </a:p>
        </p:txBody>
      </p:sp>
      <p:sp>
        <p:nvSpPr>
          <p:cNvPr id="20" name="Content Placeholder 4">
            <a:extLst>
              <a:ext uri="{FF2B5EF4-FFF2-40B4-BE49-F238E27FC236}">
                <a16:creationId xmlns:a16="http://schemas.microsoft.com/office/drawing/2014/main" id="{1145A005-48F3-4A7A-9D78-E3602C0773FF}"/>
              </a:ext>
            </a:extLst>
          </p:cNvPr>
          <p:cNvSpPr txBox="1">
            <a:spLocks/>
          </p:cNvSpPr>
          <p:nvPr/>
        </p:nvSpPr>
        <p:spPr>
          <a:xfrm>
            <a:off x="448965" y="1392060"/>
            <a:ext cx="8398776" cy="5139527"/>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endParaRPr lang="en-US" dirty="0"/>
          </a:p>
          <a:p>
            <a:endParaRPr lang="en-US" dirty="0"/>
          </a:p>
        </p:txBody>
      </p:sp>
      <p:sp>
        <p:nvSpPr>
          <p:cNvPr id="25" name="Rectangle 24">
            <a:extLst>
              <a:ext uri="{FF2B5EF4-FFF2-40B4-BE49-F238E27FC236}">
                <a16:creationId xmlns:a16="http://schemas.microsoft.com/office/drawing/2014/main" id="{D83575CD-DEBE-431A-9EBF-EC33BA1C4ACE}"/>
              </a:ext>
            </a:extLst>
          </p:cNvPr>
          <p:cNvSpPr/>
          <p:nvPr/>
        </p:nvSpPr>
        <p:spPr>
          <a:xfrm>
            <a:off x="247082" y="1291129"/>
            <a:ext cx="8470073" cy="4001095"/>
          </a:xfrm>
          <a:prstGeom prst="rect">
            <a:avLst/>
          </a:prstGeom>
        </p:spPr>
        <p:txBody>
          <a:bodyPr wrap="square">
            <a:spAutoFit/>
          </a:bodyPr>
          <a:lstStyle/>
          <a:p>
            <a:endParaRPr lang="en-US" sz="2000" b="1" dirty="0"/>
          </a:p>
          <a:p>
            <a:r>
              <a:rPr lang="en-US" sz="2800" b="1" u="sng" dirty="0"/>
              <a:t>Data overhead</a:t>
            </a:r>
          </a:p>
          <a:p>
            <a:endParaRPr lang="en-US" sz="2000" b="1" dirty="0"/>
          </a:p>
          <a:p>
            <a:pPr marL="285750" indent="-285750">
              <a:buFont typeface="Arial" panose="020B0604020202020204" pitchFamily="34" charset="0"/>
              <a:buChar char="•"/>
            </a:pPr>
            <a:r>
              <a:rPr lang="en-US" sz="2400" dirty="0"/>
              <a:t>Unencrypted Data exchanged 145 characters</a:t>
            </a:r>
          </a:p>
          <a:p>
            <a:pPr marL="285750" indent="-285750">
              <a:buFont typeface="Arial" panose="020B0604020202020204" pitchFamily="34" charset="0"/>
              <a:buChar char="•"/>
            </a:pPr>
            <a:r>
              <a:rPr lang="en-US" sz="2400" dirty="0"/>
              <a:t>Encrypted Data exchanged 163 characters</a:t>
            </a:r>
          </a:p>
          <a:p>
            <a:pPr marL="285750" indent="-285750">
              <a:buFont typeface="Arial" panose="020B0604020202020204" pitchFamily="34" charset="0"/>
              <a:buChar char="•"/>
            </a:pPr>
            <a:r>
              <a:rPr lang="en-US" sz="2400" dirty="0"/>
              <a:t>Overhead of 18 characters.</a:t>
            </a:r>
          </a:p>
          <a:p>
            <a:endParaRPr lang="en-US" sz="2400" dirty="0"/>
          </a:p>
          <a:p>
            <a:r>
              <a:rPr lang="en-US" sz="2400" dirty="0"/>
              <a:t>In case of AES encryption using </a:t>
            </a:r>
            <a:r>
              <a:rPr lang="en-US" sz="2400" dirty="0" err="1"/>
              <a:t>PyCrypto</a:t>
            </a:r>
            <a:r>
              <a:rPr lang="en-US" sz="2400" dirty="0"/>
              <a:t> API the length of plaintext needs to a multiple of 16 which requires blank spaces to be padded with the plaintext.</a:t>
            </a:r>
          </a:p>
          <a:p>
            <a:endParaRPr lang="en-US" dirty="0"/>
          </a:p>
        </p:txBody>
      </p:sp>
    </p:spTree>
    <p:extLst>
      <p:ext uri="{BB962C8B-B14F-4D97-AF65-F5344CB8AC3E}">
        <p14:creationId xmlns:p14="http://schemas.microsoft.com/office/powerpoint/2010/main" val="110672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4189" y="86440"/>
            <a:ext cx="6794071" cy="916229"/>
          </a:xfrm>
        </p:spPr>
        <p:txBody>
          <a:bodyPr>
            <a:normAutofit/>
          </a:bodyPr>
          <a:lstStyle/>
          <a:p>
            <a:pPr algn="ctr"/>
            <a:r>
              <a:rPr lang="en-US" u="sng" dirty="0">
                <a:solidFill>
                  <a:srgbClr val="FF0000"/>
                </a:solidFill>
              </a:rPr>
              <a:t>When/How my system can fail?</a:t>
            </a:r>
          </a:p>
        </p:txBody>
      </p:sp>
      <p:sp>
        <p:nvSpPr>
          <p:cNvPr id="5" name="Content Placeholder 4"/>
          <p:cNvSpPr>
            <a:spLocks noGrp="1"/>
          </p:cNvSpPr>
          <p:nvPr>
            <p:ph idx="1"/>
          </p:nvPr>
        </p:nvSpPr>
        <p:spPr>
          <a:xfrm>
            <a:off x="296260" y="1002669"/>
            <a:ext cx="8669931" cy="5633136"/>
          </a:xfrm>
          <a:noFill/>
        </p:spPr>
        <p:txBody>
          <a:bodyPr/>
          <a:lstStyle/>
          <a:p>
            <a:r>
              <a:rPr lang="en-US" b="1" dirty="0"/>
              <a:t>Brute Force Attack</a:t>
            </a:r>
          </a:p>
          <a:p>
            <a:pPr marL="400050" lvl="1" indent="0">
              <a:buNone/>
            </a:pPr>
            <a:r>
              <a:rPr lang="en-US" dirty="0"/>
              <a:t>An attacker who has access to all the communication channels can use Brute Force attack to decode the RSA encrypted AES private key. Once obtained the attacker can decrypt different parts of the conversation.</a:t>
            </a:r>
          </a:p>
          <a:p>
            <a:r>
              <a:rPr lang="en-US" b="1" dirty="0"/>
              <a:t>Man in the middle attack </a:t>
            </a:r>
          </a:p>
          <a:p>
            <a:pPr marL="400050" lvl="1" indent="0">
              <a:buNone/>
            </a:pPr>
            <a:r>
              <a:rPr lang="en-US" dirty="0"/>
              <a:t>In case where the communication pattern and public key is leaked, the attacker can decrypt parts of the conversation.</a:t>
            </a:r>
          </a:p>
          <a:p>
            <a:pPr marL="457200" indent="-457200">
              <a:buFont typeface="Wingdings" panose="05000000000000000000" pitchFamily="2" charset="2"/>
              <a:buChar char="Ø"/>
            </a:pPr>
            <a:r>
              <a:rPr lang="en-US" dirty="0"/>
              <a:t>Implementing strict authentication and user access privileges can prevent injection attacks in both cases.</a:t>
            </a:r>
          </a:p>
          <a:p>
            <a:pPr marL="0" indent="0">
              <a:buNone/>
            </a:pPr>
            <a:endParaRPr lang="en-US" dirty="0"/>
          </a:p>
        </p:txBody>
      </p:sp>
      <p:pic>
        <p:nvPicPr>
          <p:cNvPr id="6"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FA916AE-2EB3-45FE-A63A-00ACC7B3B47F}"/>
                  </a:ext>
                </a:extLst>
              </p14:cNvPr>
              <p14:cNvContentPartPr/>
              <p14:nvPr/>
            </p14:nvContentPartPr>
            <p14:xfrm>
              <a:off x="7822111" y="6531449"/>
              <a:ext cx="1144080" cy="191160"/>
            </p14:xfrm>
          </p:contentPart>
        </mc:Choice>
        <mc:Fallback xmlns="">
          <p:pic>
            <p:nvPicPr>
              <p:cNvPr id="8" name="Ink 7">
                <a:extLst>
                  <a:ext uri="{FF2B5EF4-FFF2-40B4-BE49-F238E27FC236}">
                    <a16:creationId xmlns:a16="http://schemas.microsoft.com/office/drawing/2014/main" id="{7FA916AE-2EB3-45FE-A63A-00ACC7B3B47F}"/>
                  </a:ext>
                </a:extLst>
              </p:cNvPr>
              <p:cNvPicPr/>
              <p:nvPr/>
            </p:nvPicPr>
            <p:blipFill>
              <a:blip r:embed="rId5"/>
              <a:stretch>
                <a:fillRect/>
              </a:stretch>
            </p:blipFill>
            <p:spPr>
              <a:xfrm>
                <a:off x="7759131" y="6468449"/>
                <a:ext cx="1269680" cy="316800"/>
              </a:xfrm>
              <a:prstGeom prst="rect">
                <a:avLst/>
              </a:prstGeom>
            </p:spPr>
          </p:pic>
        </mc:Fallback>
      </mc:AlternateContent>
    </p:spTree>
    <p:extLst>
      <p:ext uri="{BB962C8B-B14F-4D97-AF65-F5344CB8AC3E}">
        <p14:creationId xmlns:p14="http://schemas.microsoft.com/office/powerpoint/2010/main" val="426879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46" y="222195"/>
            <a:ext cx="7919908" cy="916230"/>
          </a:xfrm>
        </p:spPr>
        <p:txBody>
          <a:bodyPr>
            <a:normAutofit/>
          </a:bodyPr>
          <a:lstStyle/>
          <a:p>
            <a:pPr algn="ctr"/>
            <a:r>
              <a:rPr lang="en-US" b="1" u="sng" dirty="0">
                <a:solidFill>
                  <a:schemeClr val="accent1"/>
                </a:solidFill>
              </a:rPr>
              <a:t>Conclusions</a:t>
            </a:r>
          </a:p>
        </p:txBody>
      </p:sp>
      <p:sp>
        <p:nvSpPr>
          <p:cNvPr id="3" name="Content Placeholder 2"/>
          <p:cNvSpPr>
            <a:spLocks noGrp="1"/>
          </p:cNvSpPr>
          <p:nvPr>
            <p:ph idx="1"/>
          </p:nvPr>
        </p:nvSpPr>
        <p:spPr>
          <a:xfrm>
            <a:off x="339105" y="1443835"/>
            <a:ext cx="8266821" cy="4428445"/>
          </a:xfrm>
        </p:spPr>
        <p:txBody>
          <a:bodyPr>
            <a:normAutofit fontScale="92500"/>
          </a:bodyPr>
          <a:lstStyle/>
          <a:p>
            <a:r>
              <a:rPr lang="en-US" dirty="0"/>
              <a:t>In case of Cloud Computing, secure data transmission is essential if the concept of IOT needs to be implemented in industrial arena.</a:t>
            </a:r>
          </a:p>
          <a:p>
            <a:r>
              <a:rPr lang="en-US" dirty="0"/>
              <a:t>Apart from encryption, authentication is required at each level to prevent masquerading and injection attacks.</a:t>
            </a:r>
          </a:p>
          <a:p>
            <a:r>
              <a:rPr lang="en-US" dirty="0"/>
              <a:t>Post authentication, user access privileges is another important factor which needs to be clearly defined. In case an active attacker does manage to disguise itself as a node in the system, the data and communication channels at risk are limited.</a:t>
            </a:r>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91CE1356-83F0-4494-8B1C-CE95F2D29AB9}"/>
                  </a:ext>
                </a:extLst>
              </p14:cNvPr>
              <p14:cNvContentPartPr/>
              <p14:nvPr/>
            </p14:nvContentPartPr>
            <p14:xfrm>
              <a:off x="7901311" y="6595967"/>
              <a:ext cx="1119240" cy="185040"/>
            </p14:xfrm>
          </p:contentPart>
        </mc:Choice>
        <mc:Fallback xmlns="">
          <p:pic>
            <p:nvPicPr>
              <p:cNvPr id="10" name="Ink 9">
                <a:extLst>
                  <a:ext uri="{FF2B5EF4-FFF2-40B4-BE49-F238E27FC236}">
                    <a16:creationId xmlns:a16="http://schemas.microsoft.com/office/drawing/2014/main" id="{91CE1356-83F0-4494-8B1C-CE95F2D29AB9}"/>
                  </a:ext>
                </a:extLst>
              </p:cNvPr>
              <p:cNvPicPr/>
              <p:nvPr/>
            </p:nvPicPr>
            <p:blipFill>
              <a:blip r:embed="rId5"/>
              <a:stretch>
                <a:fillRect/>
              </a:stretch>
            </p:blipFill>
            <p:spPr>
              <a:xfrm>
                <a:off x="7838311" y="6532967"/>
                <a:ext cx="1244880" cy="310680"/>
              </a:xfrm>
              <a:prstGeom prst="rect">
                <a:avLst/>
              </a:prstGeom>
            </p:spPr>
          </p:pic>
        </mc:Fallback>
      </mc:AlternateContent>
    </p:spTree>
    <p:extLst>
      <p:ext uri="{BB962C8B-B14F-4D97-AF65-F5344CB8AC3E}">
        <p14:creationId xmlns:p14="http://schemas.microsoft.com/office/powerpoint/2010/main" val="3843516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022" y="2818180"/>
            <a:ext cx="7787955" cy="916230"/>
          </a:xfrm>
        </p:spPr>
        <p:txBody>
          <a:bodyPr>
            <a:normAutofit/>
          </a:bodyPr>
          <a:lstStyle/>
          <a:p>
            <a:pPr algn="ctr"/>
            <a:r>
              <a:rPr lang="en-US" sz="5400" dirty="0"/>
              <a:t>Thank you!!</a:t>
            </a:r>
          </a:p>
        </p:txBody>
      </p:sp>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Tree>
    <p:extLst>
      <p:ext uri="{BB962C8B-B14F-4D97-AF65-F5344CB8AC3E}">
        <p14:creationId xmlns:p14="http://schemas.microsoft.com/office/powerpoint/2010/main" val="994852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What I am trying to do?</a:t>
            </a:r>
          </a:p>
        </p:txBody>
      </p:sp>
      <p:sp>
        <p:nvSpPr>
          <p:cNvPr id="3" name="Content Placeholder 2"/>
          <p:cNvSpPr>
            <a:spLocks noGrp="1"/>
          </p:cNvSpPr>
          <p:nvPr>
            <p:ph idx="1"/>
          </p:nvPr>
        </p:nvSpPr>
        <p:spPr>
          <a:xfrm>
            <a:off x="601670" y="1901949"/>
            <a:ext cx="8266821" cy="4428445"/>
          </a:xfrm>
        </p:spPr>
        <p:txBody>
          <a:bodyPr>
            <a:normAutofit fontScale="92500" lnSpcReduction="10000"/>
          </a:bodyPr>
          <a:lstStyle/>
          <a:p>
            <a:pPr marL="514350" indent="-514350">
              <a:buFont typeface="+mj-lt"/>
              <a:buAutoNum type="arabicPeriod"/>
            </a:pPr>
            <a:r>
              <a:rPr lang="en-US" dirty="0"/>
              <a:t>Devise a format of secure communication over the network.</a:t>
            </a:r>
          </a:p>
          <a:p>
            <a:pPr marL="514350" indent="-514350">
              <a:buFont typeface="+mj-lt"/>
              <a:buAutoNum type="arabicPeriod"/>
            </a:pPr>
            <a:r>
              <a:rPr lang="en-US" dirty="0"/>
              <a:t>Implement the communication format over a MQTT broker system.</a:t>
            </a:r>
          </a:p>
          <a:p>
            <a:pPr marL="514350" indent="-514350">
              <a:buFont typeface="+mj-lt"/>
              <a:buAutoNum type="arabicPeriod"/>
            </a:pPr>
            <a:r>
              <a:rPr lang="en-US" dirty="0"/>
              <a:t>Emulate an IIOT(Industrial Internet Over Things) scenario to test the viability of the communication format.</a:t>
            </a:r>
          </a:p>
          <a:p>
            <a:pPr marL="514350" indent="-514350">
              <a:buFont typeface="+mj-lt"/>
              <a:buAutoNum type="arabicPeriod"/>
            </a:pPr>
            <a:r>
              <a:rPr lang="en-US" dirty="0"/>
              <a:t>(Work in progress) Deploy the system over Amazon EC2 AWS services for real world testing.</a:t>
            </a:r>
          </a:p>
          <a:p>
            <a:pPr marL="0" indent="0">
              <a:buNone/>
            </a:pPr>
            <a:endParaRPr lang="en-US" dirty="0"/>
          </a:p>
          <a:p>
            <a:pPr marL="0" indent="0">
              <a:buNone/>
            </a:pPr>
            <a:r>
              <a:rPr lang="en-US" dirty="0"/>
              <a:t> </a:t>
            </a:r>
          </a:p>
          <a:p>
            <a:endParaRPr lang="en-US" dirty="0"/>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391F846-6451-4444-BE2D-C5E2FF4A66BB}"/>
                  </a:ext>
                </a:extLst>
              </p14:cNvPr>
              <p14:cNvContentPartPr/>
              <p14:nvPr/>
            </p14:nvContentPartPr>
            <p14:xfrm>
              <a:off x="7805191" y="6547148"/>
              <a:ext cx="1141200" cy="174021"/>
            </p14:xfrm>
          </p:contentPart>
        </mc:Choice>
        <mc:Fallback xmlns="">
          <p:pic>
            <p:nvPicPr>
              <p:cNvPr id="8" name="Ink 7">
                <a:extLst>
                  <a:ext uri="{FF2B5EF4-FFF2-40B4-BE49-F238E27FC236}">
                    <a16:creationId xmlns:a16="http://schemas.microsoft.com/office/drawing/2014/main" id="{3391F846-6451-4444-BE2D-C5E2FF4A66BB}"/>
                  </a:ext>
                </a:extLst>
              </p:cNvPr>
              <p:cNvPicPr/>
              <p:nvPr/>
            </p:nvPicPr>
            <p:blipFill>
              <a:blip r:embed="rId5"/>
              <a:stretch>
                <a:fillRect/>
              </a:stretch>
            </p:blipFill>
            <p:spPr>
              <a:xfrm>
                <a:off x="7742211" y="6484097"/>
                <a:ext cx="1266800" cy="299763"/>
              </a:xfrm>
              <a:prstGeom prst="rect">
                <a:avLst/>
              </a:prstGeom>
            </p:spPr>
          </p:pic>
        </mc:Fallback>
      </mc:AlternateContent>
    </p:spTree>
    <p:extLst>
      <p:ext uri="{BB962C8B-B14F-4D97-AF65-F5344CB8AC3E}">
        <p14:creationId xmlns:p14="http://schemas.microsoft.com/office/powerpoint/2010/main" val="1511008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Why secure IOT communication</a:t>
            </a:r>
            <a:r>
              <a:rPr lang="en-US" dirty="0"/>
              <a:t>?</a:t>
            </a:r>
          </a:p>
        </p:txBody>
      </p:sp>
      <p:sp>
        <p:nvSpPr>
          <p:cNvPr id="3" name="Content Placeholder 2"/>
          <p:cNvSpPr>
            <a:spLocks noGrp="1"/>
          </p:cNvSpPr>
          <p:nvPr>
            <p:ph idx="1"/>
          </p:nvPr>
        </p:nvSpPr>
        <p:spPr>
          <a:xfrm>
            <a:off x="601670" y="1901949"/>
            <a:ext cx="8266821" cy="4428445"/>
          </a:xfrm>
        </p:spPr>
        <p:txBody>
          <a:bodyPr/>
          <a:lstStyle/>
          <a:p>
            <a:r>
              <a:rPr lang="en-US" dirty="0"/>
              <a:t>As a student of Information Assurance and Distributed Systems, I realized how important secure communication is for the functioning of a modular system. </a:t>
            </a:r>
          </a:p>
          <a:p>
            <a:r>
              <a:rPr lang="en-US" dirty="0"/>
              <a:t>The concept of IOT is based on a distributed system communicating via network such that the worker unit and the controller unit can be geographically apart.</a:t>
            </a:r>
          </a:p>
          <a:p>
            <a:pPr marL="0" indent="0">
              <a:buNone/>
            </a:pPr>
            <a:endParaRPr lang="en-US" dirty="0"/>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87E7587-E97A-4B06-BC70-4DC27224C899}"/>
                  </a:ext>
                </a:extLst>
              </p14:cNvPr>
              <p14:cNvContentPartPr/>
              <p14:nvPr/>
            </p14:nvContentPartPr>
            <p14:xfrm>
              <a:off x="7936591" y="6531449"/>
              <a:ext cx="1032840" cy="156240"/>
            </p14:xfrm>
          </p:contentPart>
        </mc:Choice>
        <mc:Fallback xmlns="">
          <p:pic>
            <p:nvPicPr>
              <p:cNvPr id="8" name="Ink 7">
                <a:extLst>
                  <a:ext uri="{FF2B5EF4-FFF2-40B4-BE49-F238E27FC236}">
                    <a16:creationId xmlns:a16="http://schemas.microsoft.com/office/drawing/2014/main" id="{D87E7587-E97A-4B06-BC70-4DC27224C899}"/>
                  </a:ext>
                </a:extLst>
              </p:cNvPr>
              <p:cNvPicPr/>
              <p:nvPr/>
            </p:nvPicPr>
            <p:blipFill>
              <a:blip r:embed="rId5"/>
              <a:stretch>
                <a:fillRect/>
              </a:stretch>
            </p:blipFill>
            <p:spPr>
              <a:xfrm>
                <a:off x="7873591" y="6468594"/>
                <a:ext cx="1158480" cy="281591"/>
              </a:xfrm>
              <a:prstGeom prst="rect">
                <a:avLst/>
              </a:prstGeom>
            </p:spPr>
          </p:pic>
        </mc:Fallback>
      </mc:AlternateContent>
    </p:spTree>
    <p:extLst>
      <p:ext uri="{BB962C8B-B14F-4D97-AF65-F5344CB8AC3E}">
        <p14:creationId xmlns:p14="http://schemas.microsoft.com/office/powerpoint/2010/main" val="690693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1" y="374901"/>
            <a:ext cx="7919908" cy="916230"/>
          </a:xfrm>
        </p:spPr>
        <p:txBody>
          <a:bodyPr>
            <a:normAutofit/>
          </a:bodyPr>
          <a:lstStyle/>
          <a:p>
            <a:r>
              <a:rPr lang="en-US" u="sng" dirty="0"/>
              <a:t>Technologies Used</a:t>
            </a:r>
          </a:p>
        </p:txBody>
      </p:sp>
      <p:sp>
        <p:nvSpPr>
          <p:cNvPr id="3" name="Content Placeholder 2"/>
          <p:cNvSpPr>
            <a:spLocks noGrp="1"/>
          </p:cNvSpPr>
          <p:nvPr>
            <p:ph idx="1"/>
          </p:nvPr>
        </p:nvSpPr>
        <p:spPr>
          <a:xfrm>
            <a:off x="448966" y="2665476"/>
            <a:ext cx="8419526" cy="2443280"/>
          </a:xfrm>
        </p:spPr>
        <p:txBody>
          <a:bodyPr/>
          <a:lstStyle/>
          <a:p>
            <a:r>
              <a:rPr lang="en-US" dirty="0"/>
              <a:t>RSA Encryption</a:t>
            </a:r>
          </a:p>
          <a:p>
            <a:r>
              <a:rPr lang="en-US" dirty="0"/>
              <a:t>AES Encryption using </a:t>
            </a:r>
            <a:r>
              <a:rPr lang="en-US" dirty="0" err="1"/>
              <a:t>PyCrypto</a:t>
            </a:r>
            <a:r>
              <a:rPr lang="en-US" dirty="0"/>
              <a:t> API</a:t>
            </a:r>
          </a:p>
          <a:p>
            <a:r>
              <a:rPr lang="en-US" dirty="0"/>
              <a:t>MQTT messaging protocol for IOT communication</a:t>
            </a:r>
          </a:p>
          <a:p>
            <a:r>
              <a:rPr lang="en-US" dirty="0" err="1"/>
              <a:t>HiveMQ</a:t>
            </a:r>
            <a:r>
              <a:rPr lang="en-US" dirty="0"/>
              <a:t> : Cloud based MQTT broker  </a:t>
            </a:r>
          </a:p>
          <a:p>
            <a:endParaRPr lang="en-US" dirty="0"/>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spTree>
    <p:extLst>
      <p:ext uri="{BB962C8B-B14F-4D97-AF65-F5344CB8AC3E}">
        <p14:creationId xmlns:p14="http://schemas.microsoft.com/office/powerpoint/2010/main" val="75216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5" y="2512770"/>
            <a:ext cx="7787955" cy="916230"/>
          </a:xfrm>
        </p:spPr>
        <p:txBody>
          <a:bodyPr>
            <a:normAutofit/>
          </a:bodyPr>
          <a:lstStyle/>
          <a:p>
            <a:pPr algn="ctr"/>
            <a:r>
              <a:rPr lang="en-US" sz="5400" u="sng" dirty="0"/>
              <a:t>IOT</a:t>
            </a:r>
          </a:p>
        </p:txBody>
      </p:sp>
      <p:pic>
        <p:nvPicPr>
          <p:cNvPr id="9"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A45A99A-7B62-42C4-909F-5A98C9BD9D81}"/>
                  </a:ext>
                </a:extLst>
              </p14:cNvPr>
              <p14:cNvContentPartPr/>
              <p14:nvPr/>
            </p14:nvContentPartPr>
            <p14:xfrm>
              <a:off x="7848391" y="6516767"/>
              <a:ext cx="1128600" cy="228882"/>
            </p14:xfrm>
          </p:contentPart>
        </mc:Choice>
        <mc:Fallback xmlns="">
          <p:pic>
            <p:nvPicPr>
              <p:cNvPr id="12" name="Ink 11">
                <a:extLst>
                  <a:ext uri="{FF2B5EF4-FFF2-40B4-BE49-F238E27FC236}">
                    <a16:creationId xmlns:a16="http://schemas.microsoft.com/office/drawing/2014/main" id="{9A45A99A-7B62-42C4-909F-5A98C9BD9D81}"/>
                  </a:ext>
                </a:extLst>
              </p:cNvPr>
              <p:cNvPicPr/>
              <p:nvPr/>
            </p:nvPicPr>
            <p:blipFill>
              <a:blip r:embed="rId5"/>
              <a:stretch>
                <a:fillRect/>
              </a:stretch>
            </p:blipFill>
            <p:spPr>
              <a:xfrm>
                <a:off x="7785391" y="6454148"/>
                <a:ext cx="1254240" cy="354479"/>
              </a:xfrm>
              <a:prstGeom prst="rect">
                <a:avLst/>
              </a:prstGeom>
            </p:spPr>
          </p:pic>
        </mc:Fallback>
      </mc:AlternateContent>
    </p:spTree>
    <p:extLst>
      <p:ext uri="{BB962C8B-B14F-4D97-AF65-F5344CB8AC3E}">
        <p14:creationId xmlns:p14="http://schemas.microsoft.com/office/powerpoint/2010/main" val="2884197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068" y="431203"/>
            <a:ext cx="7919908" cy="916230"/>
          </a:xfrm>
        </p:spPr>
        <p:txBody>
          <a:bodyPr>
            <a:normAutofit/>
          </a:bodyPr>
          <a:lstStyle/>
          <a:p>
            <a:r>
              <a:rPr lang="en-US" u="sng" dirty="0"/>
              <a:t>What is IOT?</a:t>
            </a:r>
          </a:p>
        </p:txBody>
      </p:sp>
      <p:sp>
        <p:nvSpPr>
          <p:cNvPr id="3" name="Content Placeholder 2"/>
          <p:cNvSpPr>
            <a:spLocks noGrp="1"/>
          </p:cNvSpPr>
          <p:nvPr>
            <p:ph idx="1"/>
          </p:nvPr>
        </p:nvSpPr>
        <p:spPr>
          <a:xfrm>
            <a:off x="4457621" y="1347433"/>
            <a:ext cx="4544015" cy="3206805"/>
          </a:xfrm>
        </p:spPr>
        <p:txBody>
          <a:bodyPr>
            <a:normAutofit/>
          </a:bodyPr>
          <a:lstStyle/>
          <a:p>
            <a:pPr>
              <a:buFont typeface="Wingdings" panose="05000000000000000000" pitchFamily="2" charset="2"/>
              <a:buChar char="Ø"/>
            </a:pPr>
            <a:r>
              <a:rPr lang="en-US" sz="1800" dirty="0"/>
              <a:t>The Internet of Things (IoT) is a system of interrelated computing devices, mechanical and digital machines, objects, animals or people that are provided with unique identifiers and the ability to transfer data over a network without requiring human-to-human or human-to-computer interaction</a:t>
            </a:r>
          </a:p>
          <a:p>
            <a:endParaRPr lang="en-US" dirty="0"/>
          </a:p>
        </p:txBody>
      </p:sp>
      <p:pic>
        <p:nvPicPr>
          <p:cNvPr id="4" name="Picture 2" descr="E:\cloud\drive\websites\ppttemplate\ppt\logo-ppttemplate.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8674" y="6531587"/>
            <a:ext cx="1161288" cy="250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05694F5-4818-47A6-9FCD-857B905337C3}"/>
                  </a:ext>
                </a:extLst>
              </p14:cNvPr>
              <p14:cNvContentPartPr/>
              <p14:nvPr/>
            </p14:nvContentPartPr>
            <p14:xfrm>
              <a:off x="7679911" y="6588986"/>
              <a:ext cx="1283400" cy="172143"/>
            </p14:xfrm>
          </p:contentPart>
        </mc:Choice>
        <mc:Fallback xmlns="">
          <p:pic>
            <p:nvPicPr>
              <p:cNvPr id="11" name="Ink 10">
                <a:extLst>
                  <a:ext uri="{FF2B5EF4-FFF2-40B4-BE49-F238E27FC236}">
                    <a16:creationId xmlns:a16="http://schemas.microsoft.com/office/drawing/2014/main" id="{A05694F5-4818-47A6-9FCD-857B905337C3}"/>
                  </a:ext>
                </a:extLst>
              </p:cNvPr>
              <p:cNvPicPr/>
              <p:nvPr/>
            </p:nvPicPr>
            <p:blipFill>
              <a:blip r:embed="rId5"/>
              <a:stretch>
                <a:fillRect/>
              </a:stretch>
            </p:blipFill>
            <p:spPr>
              <a:xfrm>
                <a:off x="7616929" y="6526095"/>
                <a:ext cx="1409005" cy="297567"/>
              </a:xfrm>
              <a:prstGeom prst="rect">
                <a:avLst/>
              </a:prstGeom>
            </p:spPr>
          </p:pic>
        </mc:Fallback>
      </mc:AlternateContent>
      <p:pic>
        <p:nvPicPr>
          <p:cNvPr id="6" name="Picture 5">
            <a:extLst>
              <a:ext uri="{FF2B5EF4-FFF2-40B4-BE49-F238E27FC236}">
                <a16:creationId xmlns:a16="http://schemas.microsoft.com/office/drawing/2014/main" id="{CA33F1CC-63B1-4A4E-9F7B-8050199DDE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4275740" cy="3933681"/>
          </a:xfrm>
          <a:prstGeom prst="rect">
            <a:avLst/>
          </a:prstGeom>
        </p:spPr>
      </p:pic>
      <p:sp>
        <p:nvSpPr>
          <p:cNvPr id="8" name="Content Placeholder 2">
            <a:extLst>
              <a:ext uri="{FF2B5EF4-FFF2-40B4-BE49-F238E27FC236}">
                <a16:creationId xmlns:a16="http://schemas.microsoft.com/office/drawing/2014/main" id="{3E30FE5A-21D4-46F6-AED2-CAAF76BE7F30}"/>
              </a:ext>
            </a:extLst>
          </p:cNvPr>
          <p:cNvSpPr txBox="1">
            <a:spLocks/>
          </p:cNvSpPr>
          <p:nvPr/>
        </p:nvSpPr>
        <p:spPr>
          <a:xfrm>
            <a:off x="138367" y="4097522"/>
            <a:ext cx="8824943" cy="25382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1800" dirty="0"/>
              <a:t>Each thing is uniquely identifiable through its embedded computing system but is able to inter-operate within the existing Internet infrastructure.</a:t>
            </a:r>
          </a:p>
          <a:p>
            <a:pPr>
              <a:buFont typeface="Wingdings" panose="05000000000000000000" pitchFamily="2" charset="2"/>
              <a:buChar char="Ø"/>
            </a:pPr>
            <a:r>
              <a:rPr lang="en-US" sz="1800" dirty="0"/>
              <a:t>The IoT allows objects to be sensed or controlled remotely across existing network infrastructure, creating opportunities for more direct integration of the physical world into computer-based systems, and resulting in improved efficiency, accuracy and economic benefit in addition to reduced human intervention.</a:t>
            </a:r>
          </a:p>
          <a:p>
            <a:endParaRPr lang="en-US" dirty="0"/>
          </a:p>
        </p:txBody>
      </p:sp>
    </p:spTree>
    <p:extLst>
      <p:ext uri="{BB962C8B-B14F-4D97-AF65-F5344CB8AC3E}">
        <p14:creationId xmlns:p14="http://schemas.microsoft.com/office/powerpoint/2010/main" val="82464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97BA6E-25F6-422D-B8D6-1F476D0DDC14}"/>
              </a:ext>
            </a:extLst>
          </p:cNvPr>
          <p:cNvPicPr>
            <a:picLocks noChangeAspect="1"/>
          </p:cNvPicPr>
          <p:nvPr/>
        </p:nvPicPr>
        <p:blipFill>
          <a:blip r:embed="rId2"/>
          <a:stretch>
            <a:fillRect/>
          </a:stretch>
        </p:blipFill>
        <p:spPr>
          <a:xfrm>
            <a:off x="152705" y="803002"/>
            <a:ext cx="4572000" cy="3050905"/>
          </a:xfrm>
          <a:prstGeom prst="rect">
            <a:avLst/>
          </a:prstGeom>
        </p:spPr>
      </p:pic>
      <p:sp>
        <p:nvSpPr>
          <p:cNvPr id="4" name="Title 1">
            <a:extLst>
              <a:ext uri="{FF2B5EF4-FFF2-40B4-BE49-F238E27FC236}">
                <a16:creationId xmlns:a16="http://schemas.microsoft.com/office/drawing/2014/main" id="{527A9606-C389-48E0-8D34-D7897E2352BE}"/>
              </a:ext>
            </a:extLst>
          </p:cNvPr>
          <p:cNvSpPr txBox="1">
            <a:spLocks/>
          </p:cNvSpPr>
          <p:nvPr/>
        </p:nvSpPr>
        <p:spPr>
          <a:xfrm>
            <a:off x="3350360" y="75355"/>
            <a:ext cx="7919908" cy="91623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effectLst>
                  <a:outerShdw blurRad="38100" dist="38100" dir="2700000" algn="tl">
                    <a:srgbClr val="000000">
                      <a:alpha val="43137"/>
                    </a:srgbClr>
                  </a:outerShdw>
                </a:effectLst>
              </a:rPr>
              <a:t>IOT continued..</a:t>
            </a:r>
          </a:p>
        </p:txBody>
      </p:sp>
      <p:sp>
        <p:nvSpPr>
          <p:cNvPr id="5" name="TextBox 4">
            <a:extLst>
              <a:ext uri="{FF2B5EF4-FFF2-40B4-BE49-F238E27FC236}">
                <a16:creationId xmlns:a16="http://schemas.microsoft.com/office/drawing/2014/main" id="{DE74EFEB-F7A9-4176-80C6-78513A91F44C}"/>
              </a:ext>
            </a:extLst>
          </p:cNvPr>
          <p:cNvSpPr txBox="1"/>
          <p:nvPr/>
        </p:nvSpPr>
        <p:spPr>
          <a:xfrm>
            <a:off x="4877410" y="991585"/>
            <a:ext cx="4113885" cy="2862322"/>
          </a:xfrm>
          <a:prstGeom prst="rect">
            <a:avLst/>
          </a:prstGeom>
          <a:noFill/>
        </p:spPr>
        <p:txBody>
          <a:bodyPr wrap="square" rtlCol="0">
            <a:spAutoFit/>
          </a:bodyPr>
          <a:lstStyle/>
          <a:p>
            <a:r>
              <a:rPr lang="en-US" b="1" dirty="0"/>
              <a:t>How it began?</a:t>
            </a:r>
          </a:p>
          <a:p>
            <a:r>
              <a:rPr lang="en-US" dirty="0"/>
              <a:t>Adding RFID tags to expensive pieces of equipment to help track their location was one of the first IoT applications. But since then, the cost of adding sensors and an internet connection to objects has continued to fall, and experts predict that this basic functionality could one day cost as little as 10 cents, making it possible to connect nearly everything to the internet.</a:t>
            </a:r>
          </a:p>
        </p:txBody>
      </p:sp>
      <p:sp>
        <p:nvSpPr>
          <p:cNvPr id="8" name="TextBox 7">
            <a:extLst>
              <a:ext uri="{FF2B5EF4-FFF2-40B4-BE49-F238E27FC236}">
                <a16:creationId xmlns:a16="http://schemas.microsoft.com/office/drawing/2014/main" id="{1C4BB9A4-7125-4A0A-B6E3-0CE4BEA118AF}"/>
              </a:ext>
            </a:extLst>
          </p:cNvPr>
          <p:cNvSpPr txBox="1"/>
          <p:nvPr/>
        </p:nvSpPr>
        <p:spPr>
          <a:xfrm>
            <a:off x="152705" y="4228403"/>
            <a:ext cx="8551480" cy="2862322"/>
          </a:xfrm>
          <a:prstGeom prst="rect">
            <a:avLst/>
          </a:prstGeom>
          <a:noFill/>
        </p:spPr>
        <p:txBody>
          <a:bodyPr wrap="square" rtlCol="0">
            <a:spAutoFit/>
          </a:bodyPr>
          <a:lstStyle/>
          <a:p>
            <a:r>
              <a:rPr lang="en-US" b="1" dirty="0"/>
              <a:t>How big is it?</a:t>
            </a:r>
          </a:p>
          <a:p>
            <a:r>
              <a:rPr lang="en-US" dirty="0"/>
              <a:t>Total spending on IoT endpoints and services will reach almost $2tn in 2019, with two-thirds of those devices found in China, North America and Western Europe. Out of that 8.4 billion devices, more than half will be consumer products like smart TVs and smart speakers. The most-used enterprise IoT devices will be smart electric meters and commercial security cameras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0687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96B9BE-6219-4330-B334-4816FA03A872}"/>
              </a:ext>
            </a:extLst>
          </p:cNvPr>
          <p:cNvPicPr>
            <a:picLocks noChangeAspect="1"/>
          </p:cNvPicPr>
          <p:nvPr/>
        </p:nvPicPr>
        <p:blipFill>
          <a:blip r:embed="rId2"/>
          <a:stretch>
            <a:fillRect/>
          </a:stretch>
        </p:blipFill>
        <p:spPr>
          <a:xfrm>
            <a:off x="0" y="0"/>
            <a:ext cx="5899807" cy="4228403"/>
          </a:xfrm>
          <a:prstGeom prst="rect">
            <a:avLst/>
          </a:prstGeom>
        </p:spPr>
      </p:pic>
      <p:sp>
        <p:nvSpPr>
          <p:cNvPr id="6" name="Rectangle 5">
            <a:extLst>
              <a:ext uri="{FF2B5EF4-FFF2-40B4-BE49-F238E27FC236}">
                <a16:creationId xmlns:a16="http://schemas.microsoft.com/office/drawing/2014/main" id="{1B6AE88F-C2AF-435F-A77D-A509871C6F82}"/>
              </a:ext>
            </a:extLst>
          </p:cNvPr>
          <p:cNvSpPr/>
          <p:nvPr/>
        </p:nvSpPr>
        <p:spPr>
          <a:xfrm>
            <a:off x="4877410" y="0"/>
            <a:ext cx="4266590" cy="13743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527A9606-C389-48E0-8D34-D7897E2352BE}"/>
              </a:ext>
            </a:extLst>
          </p:cNvPr>
          <p:cNvSpPr txBox="1">
            <a:spLocks/>
          </p:cNvSpPr>
          <p:nvPr/>
        </p:nvSpPr>
        <p:spPr>
          <a:xfrm>
            <a:off x="2949903" y="-9339"/>
            <a:ext cx="7919908" cy="17585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u="sng" dirty="0">
                <a:solidFill>
                  <a:schemeClr val="accent1"/>
                </a:solidFill>
                <a:effectLst>
                  <a:outerShdw blurRad="38100" dist="38100" dir="2700000" algn="tl">
                    <a:srgbClr val="000000">
                      <a:alpha val="43137"/>
                    </a:srgbClr>
                  </a:outerShdw>
                </a:effectLst>
              </a:rPr>
              <a:t>IOT in Industries </a:t>
            </a:r>
          </a:p>
          <a:p>
            <a:r>
              <a:rPr lang="en-US" u="sng" dirty="0">
                <a:solidFill>
                  <a:schemeClr val="accent1"/>
                </a:solidFill>
                <a:effectLst>
                  <a:outerShdw blurRad="38100" dist="38100" dir="2700000" algn="tl">
                    <a:srgbClr val="000000">
                      <a:alpha val="43137"/>
                    </a:srgbClr>
                  </a:outerShdw>
                </a:effectLst>
              </a:rPr>
              <a:t>(IIOT)  </a:t>
            </a:r>
          </a:p>
        </p:txBody>
      </p:sp>
      <p:sp>
        <p:nvSpPr>
          <p:cNvPr id="8" name="TextBox 7">
            <a:extLst>
              <a:ext uri="{FF2B5EF4-FFF2-40B4-BE49-F238E27FC236}">
                <a16:creationId xmlns:a16="http://schemas.microsoft.com/office/drawing/2014/main" id="{1C4BB9A4-7125-4A0A-B6E3-0CE4BEA118AF}"/>
              </a:ext>
            </a:extLst>
          </p:cNvPr>
          <p:cNvSpPr txBox="1"/>
          <p:nvPr/>
        </p:nvSpPr>
        <p:spPr>
          <a:xfrm>
            <a:off x="143555" y="2970885"/>
            <a:ext cx="8546530" cy="3693319"/>
          </a:xfrm>
          <a:prstGeom prst="rect">
            <a:avLst/>
          </a:prstGeom>
          <a:solidFill>
            <a:schemeClr val="bg1"/>
          </a:solidFill>
        </p:spPr>
        <p:txBody>
          <a:bodyPr wrap="square" rtlCol="0">
            <a:spAutoFit/>
          </a:bodyPr>
          <a:lstStyle/>
          <a:p>
            <a:r>
              <a:rPr lang="en-US" b="1" dirty="0"/>
              <a:t>What is Industrial IOT?</a:t>
            </a:r>
          </a:p>
          <a:p>
            <a:endParaRPr lang="en-US" b="1" dirty="0"/>
          </a:p>
          <a:p>
            <a:pPr marL="285750" indent="-285750">
              <a:buFont typeface="Wingdings" panose="05000000000000000000" pitchFamily="2" charset="2"/>
              <a:buChar char="Ø"/>
            </a:pPr>
            <a:r>
              <a:rPr lang="en-US" dirty="0"/>
              <a:t>The key of Industrial IOT(IIOT) is that enterprises should have access to more data about their own products and their own internal systems, and a greater ability to make changes as a result.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Manufacturers are adding sensors to the components of their products so that they can transmit back data about how they are performing. This can help companies spot when a component is likely to fail and to swap it out before it causes damage.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Companies can also use the data generated by these sensors to make their systems and their supply chains more efficient, because they will have much more accurate data about what's really going on.</a:t>
            </a:r>
          </a:p>
        </p:txBody>
      </p:sp>
      <p:pic>
        <p:nvPicPr>
          <p:cNvPr id="7" name="Picture 6">
            <a:extLst>
              <a:ext uri="{FF2B5EF4-FFF2-40B4-BE49-F238E27FC236}">
                <a16:creationId xmlns:a16="http://schemas.microsoft.com/office/drawing/2014/main" id="{D3C74EC8-E878-457B-B19E-63B6FE18C32C}"/>
              </a:ext>
            </a:extLst>
          </p:cNvPr>
          <p:cNvPicPr>
            <a:picLocks noChangeAspect="1"/>
          </p:cNvPicPr>
          <p:nvPr/>
        </p:nvPicPr>
        <p:blipFill>
          <a:blip r:embed="rId3"/>
          <a:stretch>
            <a:fillRect/>
          </a:stretch>
        </p:blipFill>
        <p:spPr>
          <a:xfrm>
            <a:off x="3924732" y="2054655"/>
            <a:ext cx="4765353" cy="700947"/>
          </a:xfrm>
          <a:prstGeom prst="rect">
            <a:avLst/>
          </a:prstGeom>
        </p:spPr>
      </p:pic>
    </p:spTree>
    <p:extLst>
      <p:ext uri="{BB962C8B-B14F-4D97-AF65-F5344CB8AC3E}">
        <p14:creationId xmlns:p14="http://schemas.microsoft.com/office/powerpoint/2010/main" val="1255993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1251</Words>
  <Application>Microsoft Office PowerPoint</Application>
  <PresentationFormat>On-screen Show (4:3)</PresentationFormat>
  <Paragraphs>128</Paragraphs>
  <Slides>28</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Wingdings</vt:lpstr>
      <vt:lpstr>Office Theme</vt:lpstr>
      <vt:lpstr>Security for  IOT communications</vt:lpstr>
      <vt:lpstr>Objective of this project</vt:lpstr>
      <vt:lpstr>What I am trying to do?</vt:lpstr>
      <vt:lpstr>Why secure IOT communication?</vt:lpstr>
      <vt:lpstr>Technologies Used</vt:lpstr>
      <vt:lpstr>IOT</vt:lpstr>
      <vt:lpstr>What is IOT?</vt:lpstr>
      <vt:lpstr>PowerPoint Presentation</vt:lpstr>
      <vt:lpstr>PowerPoint Presentation</vt:lpstr>
      <vt:lpstr>Funny (yet useful) examples of IOT!!</vt:lpstr>
      <vt:lpstr>MQTT</vt:lpstr>
      <vt:lpstr>How MQTT works?</vt:lpstr>
      <vt:lpstr>How MQTT works?</vt:lpstr>
      <vt:lpstr>How MQTT works?</vt:lpstr>
      <vt:lpstr>Why MQTT?</vt:lpstr>
      <vt:lpstr>IOT Emulation</vt:lpstr>
      <vt:lpstr>Communication Format Explained</vt:lpstr>
      <vt:lpstr>How the IOT Emulation works?</vt:lpstr>
      <vt:lpstr>Demo</vt:lpstr>
      <vt:lpstr>Normal functioning</vt:lpstr>
      <vt:lpstr>Case 1: Attacker listening to MQTT communication </vt:lpstr>
      <vt:lpstr>Case 2: Attacker tries to inject messages</vt:lpstr>
      <vt:lpstr>Analysis</vt:lpstr>
      <vt:lpstr>Analyzing overhead of encryption against unencrypted communication</vt:lpstr>
      <vt:lpstr>Analyzing overhead of encryption against unencrypted communication</vt:lpstr>
      <vt:lpstr>When/How my system can fail?</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2015-04-09T21:35:33Z</dcterms:created>
  <dcterms:modified xsi:type="dcterms:W3CDTF">2018-04-26T20:04:10Z</dcterms:modified>
</cp:coreProperties>
</file>